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71" r:id="rId4"/>
  </p:sldMasterIdLst>
  <p:notesMasterIdLst>
    <p:notesMasterId r:id="rId6"/>
  </p:notesMasterIdLst>
  <p:sldIdLst>
    <p:sldId id="265" r:id="rId5"/>
    <p:sldId id="272" r:id="rId7"/>
    <p:sldId id="270" r:id="rId8"/>
    <p:sldId id="271" r:id="rId9"/>
    <p:sldId id="283" r:id="rId10"/>
    <p:sldId id="295" r:id="rId11"/>
    <p:sldId id="296" r:id="rId12"/>
    <p:sldId id="287" r:id="rId13"/>
    <p:sldId id="305" r:id="rId14"/>
    <p:sldId id="317" r:id="rId15"/>
    <p:sldId id="306" r:id="rId16"/>
    <p:sldId id="307" r:id="rId17"/>
    <p:sldId id="308" r:id="rId18"/>
    <p:sldId id="309" r:id="rId19"/>
    <p:sldId id="31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7"/>
    <a:srgbClr val="FDB338"/>
    <a:srgbClr val="025196"/>
    <a:srgbClr val="F2D9BB"/>
    <a:srgbClr val="376C8A"/>
    <a:srgbClr val="FF5657"/>
    <a:srgbClr val="83D3D4"/>
    <a:srgbClr val="2D8083"/>
    <a:srgbClr val="910C07"/>
    <a:srgbClr val="F48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4ECAD9-32EE-4091-BDA5-6BD15ACC5E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ulunileaders.com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0" y="6070862"/>
            <a:ext cx="12192000" cy="1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F320-46F8-4975-9918-FAFD64D934F7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C5-6A05-4000-9371-C1CDDFAAEEE3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5DD90-6FF1-4EC2-8723-420F12BB4E55}" type="datetime1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F0-8ED2-45AA-BE4A-87C33751308D}" type="datetime1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40D0-EB17-4826-BAF3-1077101E45A4}" type="datetime1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/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  <p:pic>
        <p:nvPicPr>
          <p:cNvPr id="10" name="Picture 9" descr="Logo&#10;&#10;Description automatically generated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484" y="6164862"/>
            <a:ext cx="644904" cy="601477"/>
          </a:xfrm>
          <a:prstGeom prst="rect">
            <a:avLst/>
          </a:prstGeom>
        </p:spPr>
      </p:pic>
      <p:sp>
        <p:nvSpPr>
          <p:cNvPr id="11" name="TextBox 29"/>
          <p:cNvSpPr txBox="1"/>
          <p:nvPr userDrawn="1"/>
        </p:nvSpPr>
        <p:spPr>
          <a:xfrm>
            <a:off x="8160385" y="6313805"/>
            <a:ext cx="361061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© Copyright SOUL LIMITED</a:t>
            </a:r>
            <a:endParaRPr lang="en-IN" dirty="0">
              <a:solidFill>
                <a:schemeClr val="tx1">
                  <a:tint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Box 29"/>
          <p:cNvSpPr txBox="1"/>
          <p:nvPr userDrawn="1"/>
        </p:nvSpPr>
        <p:spPr>
          <a:xfrm>
            <a:off x="336304" y="6164862"/>
            <a:ext cx="3610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1200" dirty="0">
                <a:solidFill>
                  <a:schemeClr val="tx1">
                    <a:tint val="75000"/>
                  </a:schemeClr>
                </a:solidFill>
              </a:rPr>
              <a:t>Sustainable Outreach and Universal Leadership Limited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  <a:p>
            <a:pPr marL="12700"/>
            <a:r>
              <a:rPr lang="en-US" sz="1200" dirty="0">
                <a:solidFill>
                  <a:schemeClr val="tx1">
                    <a:tint val="75000"/>
                  </a:schemeClr>
                </a:solidFill>
              </a:rPr>
              <a:t>Ground Floor, New Block, Campus 1, Near Allahabad Bank, KIIT </a:t>
            </a:r>
            <a:r>
              <a:rPr lang="en-US" sz="1200" dirty="0" err="1">
                <a:solidFill>
                  <a:schemeClr val="tx1">
                    <a:tint val="75000"/>
                  </a:schemeClr>
                </a:solidFill>
              </a:rPr>
              <a:t>Patia</a:t>
            </a:r>
            <a:r>
              <a:rPr lang="en-US" sz="1200" dirty="0">
                <a:solidFill>
                  <a:schemeClr val="tx1">
                    <a:tint val="75000"/>
                  </a:schemeClr>
                </a:solidFill>
              </a:rPr>
              <a:t>, Bhubaneshwar – 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751024</a:t>
            </a:r>
            <a:endParaRPr lang="en-IN" dirty="0">
              <a:solidFill>
                <a:schemeClr val="tx1">
                  <a:tint val="7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0" y="6070862"/>
            <a:ext cx="12192000" cy="1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177B-782D-4BCA-8B0A-BA9C8039897F}" type="datetime1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8074-9255-4AF9-8714-9EA07C6CF65B}" type="datetime1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3C95-33E3-4166-B671-FCEF8FC9FE5F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08344-1E11-40E3-B6AB-B0BAAA407A98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70862"/>
            <a:ext cx="12192000" cy="1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icture Placeholder 122"/>
          <p:cNvSpPr>
            <a:spLocks noGrp="1"/>
          </p:cNvSpPr>
          <p:nvPr>
            <p:ph type="pic" sz="quarter" idx="14"/>
          </p:nvPr>
        </p:nvSpPr>
        <p:spPr>
          <a:xfrm>
            <a:off x="890218" y="5235555"/>
            <a:ext cx="810000" cy="81000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5" name="Picture Placeholder 122"/>
          <p:cNvSpPr>
            <a:spLocks noGrp="1"/>
          </p:cNvSpPr>
          <p:nvPr>
            <p:ph type="pic" sz="quarter" idx="15"/>
          </p:nvPr>
        </p:nvSpPr>
        <p:spPr>
          <a:xfrm>
            <a:off x="2800355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6" name="Picture Placeholder 122"/>
          <p:cNvSpPr>
            <a:spLocks noGrp="1"/>
          </p:cNvSpPr>
          <p:nvPr>
            <p:ph type="pic" sz="quarter" idx="16"/>
          </p:nvPr>
        </p:nvSpPr>
        <p:spPr>
          <a:xfrm>
            <a:off x="4727816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7" name="Picture Placeholder 122"/>
          <p:cNvSpPr>
            <a:spLocks noGrp="1"/>
          </p:cNvSpPr>
          <p:nvPr>
            <p:ph type="pic" sz="quarter" idx="17"/>
          </p:nvPr>
        </p:nvSpPr>
        <p:spPr>
          <a:xfrm>
            <a:off x="6637953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8" name="Picture Placeholder 122"/>
          <p:cNvSpPr>
            <a:spLocks noGrp="1"/>
          </p:cNvSpPr>
          <p:nvPr>
            <p:ph type="pic" sz="quarter" idx="18"/>
          </p:nvPr>
        </p:nvSpPr>
        <p:spPr>
          <a:xfrm>
            <a:off x="8565414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9" name="Picture Placeholder 122"/>
          <p:cNvSpPr>
            <a:spLocks noGrp="1"/>
          </p:cNvSpPr>
          <p:nvPr>
            <p:ph type="pic" sz="quarter" idx="19"/>
          </p:nvPr>
        </p:nvSpPr>
        <p:spPr>
          <a:xfrm>
            <a:off x="10475551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50" name="Picture Placeholder 122"/>
          <p:cNvSpPr>
            <a:spLocks noGrp="1"/>
          </p:cNvSpPr>
          <p:nvPr>
            <p:ph type="pic" sz="quarter" idx="11"/>
          </p:nvPr>
        </p:nvSpPr>
        <p:spPr>
          <a:xfrm>
            <a:off x="1709577" y="3238852"/>
            <a:ext cx="1080001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51" name="Picture Placeholder 122"/>
          <p:cNvSpPr>
            <a:spLocks noGrp="1"/>
          </p:cNvSpPr>
          <p:nvPr>
            <p:ph type="pic" sz="quarter" idx="12"/>
          </p:nvPr>
        </p:nvSpPr>
        <p:spPr>
          <a:xfrm>
            <a:off x="5547176" y="3238851"/>
            <a:ext cx="1080000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52" name="Picture Placeholder 122"/>
          <p:cNvSpPr>
            <a:spLocks noGrp="1"/>
          </p:cNvSpPr>
          <p:nvPr>
            <p:ph type="pic" sz="quarter" idx="13"/>
          </p:nvPr>
        </p:nvSpPr>
        <p:spPr>
          <a:xfrm>
            <a:off x="9384774" y="3238851"/>
            <a:ext cx="1080000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3" name="Picture Placeholder 122"/>
          <p:cNvSpPr>
            <a:spLocks noGrp="1"/>
          </p:cNvSpPr>
          <p:nvPr>
            <p:ph type="pic" sz="quarter" idx="10"/>
          </p:nvPr>
        </p:nvSpPr>
        <p:spPr>
          <a:xfrm>
            <a:off x="5410792" y="1012533"/>
            <a:ext cx="1312732" cy="13068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9148-E8F1-421F-A141-08FCBB920040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2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0" y="6070862"/>
            <a:ext cx="12192000" cy="1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/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3429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6C8650-8C82-4FB0-9266-0148B376A8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 panose="020B0602030504020204"/>
                <a:ea typeface="+mn-ea"/>
                <a:cs typeface="Lucida Sans Unicode" panose="020B0602030504020204"/>
              </a:rPr>
              <a:t>Footer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 panose="020B0602030504020204"/>
              <a:ea typeface="+mn-ea"/>
              <a:cs typeface="Lucida Sans Unicode" panose="020B0602030504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98EE3D-8CD1-4C3F-BD1C-C98C959646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sp>
        <p:nvSpPr>
          <p:cNvPr id="11" name="Rectangle 10"/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A0AD226-B670-4BE6-9303-92D0EC2DAAB8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AD226-B670-4BE6-9303-92D0EC2DAAB8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Email: soul@soulunileaders.com 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hyperlink" Target="http://www.soulunileaders.com/" TargetMode="Externa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 descr="Logo&#10;&#10;Description automatically generated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484" y="6164862"/>
            <a:ext cx="644904" cy="601477"/>
          </a:xfrm>
          <a:prstGeom prst="rect">
            <a:avLst/>
          </a:prstGeom>
        </p:spPr>
      </p:pic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3037" y="6204126"/>
            <a:ext cx="4114800" cy="560107"/>
          </a:xfrm>
        </p:spPr>
        <p:txBody>
          <a:bodyPr/>
          <a:lstStyle>
            <a:lvl1pPr algn="ctr">
              <a:defRPr sz="120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IN" dirty="0" smtClean="0">
                <a:hlinkClick r:id="rId10"/>
              </a:rPr>
              <a:t>www.soulunileaders.com</a:t>
            </a:r>
            <a:endParaRPr lang="en-IN" dirty="0" smtClean="0"/>
          </a:p>
          <a:p>
            <a:r>
              <a:rPr lang="en-US" dirty="0" smtClean="0"/>
              <a:t>Email: soul@soulunileaders.com </a:t>
            </a:r>
            <a:endParaRPr lang="en-US" dirty="0" smtClean="0"/>
          </a:p>
          <a:p>
            <a:r>
              <a:rPr lang="en-US" dirty="0" smtClean="0"/>
              <a:t>Phone: +91 7077769334 </a:t>
            </a:r>
            <a:endParaRPr lang="en-IN" dirty="0"/>
          </a:p>
        </p:txBody>
      </p:sp>
      <p:sp>
        <p:nvSpPr>
          <p:cNvPr id="13" name="TextBox 29"/>
          <p:cNvSpPr txBox="1"/>
          <p:nvPr userDrawn="1"/>
        </p:nvSpPr>
        <p:spPr>
          <a:xfrm>
            <a:off x="8160385" y="6313805"/>
            <a:ext cx="361061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© Copyright SOUL LIMITED</a:t>
            </a:r>
            <a:endParaRPr lang="en-IN" dirty="0">
              <a:solidFill>
                <a:schemeClr val="tx1">
                  <a:tint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Box 29"/>
          <p:cNvSpPr txBox="1"/>
          <p:nvPr userDrawn="1"/>
        </p:nvSpPr>
        <p:spPr>
          <a:xfrm>
            <a:off x="336304" y="6164862"/>
            <a:ext cx="36106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Sustainable Outreach and Universal Leadership Limited</a:t>
            </a:r>
            <a:endParaRPr lang="en-US" sz="1200" dirty="0">
              <a:solidFill>
                <a:schemeClr val="tx1">
                  <a:tint val="7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/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Ground Floor, New Block, Campus 1, Near Allahabad Bank, KIIT </a:t>
            </a:r>
            <a:r>
              <a:rPr lang="en-US" sz="1200" dirty="0" err="1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Patia</a:t>
            </a:r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, Bhubaneshwar – 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751024</a:t>
            </a:r>
            <a:endParaRPr lang="en-IN" dirty="0">
              <a:solidFill>
                <a:schemeClr val="tx1">
                  <a:tint val="7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0" y="6070862"/>
            <a:ext cx="12192000" cy="1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59148-E8F1-421F-A141-08FCBB920040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Email: soul@soulunileaders.com | Phone: +91 1234567890 | (C) SOUL Limited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F565-022B-47DF-96EE-9F4215066647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4.png"/><Relationship Id="rId7" Type="http://schemas.openxmlformats.org/officeDocument/2006/relationships/image" Target="../media/image41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5.jpeg"/><Relationship Id="rId1" Type="http://schemas.openxmlformats.org/officeDocument/2006/relationships/hyperlink" Target="http://www.soulunileaders.com/" TargetMode="Externa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1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2.png"/><Relationship Id="rId1" Type="http://schemas.openxmlformats.org/officeDocument/2006/relationships/hyperlink" Target="http://www.soulunileaders.com/" TargetMode="Externa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jpeg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hyperlink" Target="http://www.soulunileaders.com/" TargetMode="Externa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2.png"/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54.png"/><Relationship Id="rId1" Type="http://schemas.openxmlformats.org/officeDocument/2006/relationships/hyperlink" Target="http://www.soulunileaders.com/" TargetMode="Externa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58.png"/><Relationship Id="rId7" Type="http://schemas.openxmlformats.org/officeDocument/2006/relationships/image" Target="../media/image52.pn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0" Type="http://schemas.openxmlformats.org/officeDocument/2006/relationships/slideLayout" Target="../slideLayouts/slideLayout2.xml"/><Relationship Id="rId1" Type="http://schemas.openxmlformats.org/officeDocument/2006/relationships/hyperlink" Target="http://www.soulunileaders.com/" TargetMode="Externa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9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3.png"/><Relationship Id="rId1" Type="http://schemas.openxmlformats.org/officeDocument/2006/relationships/hyperlink" Target="http://www.soulunileaders.com/" TargetMode="Externa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15.xml"/><Relationship Id="rId10" Type="http://schemas.openxmlformats.org/officeDocument/2006/relationships/image" Target="../media/image10.png"/><Relationship Id="rId1" Type="http://schemas.openxmlformats.org/officeDocument/2006/relationships/hyperlink" Target="http://www.soulunileader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.sv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hyperlink" Target="http://www.soulunileaders.com/" TargetMode="Externa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hyperlink" Target="http://www.soulunileaders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hyperlink" Target="http://www.soulunileaders.com/" TargetMode="Externa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15.xml"/><Relationship Id="rId1" Type="http://schemas.openxmlformats.org/officeDocument/2006/relationships/hyperlink" Target="http://www.soulunileaders.com/" TargetMode="Externa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hyperlink" Target="http://www.soulunileaders.com/" TargetMode="Externa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1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43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2.png"/><Relationship Id="rId1" Type="http://schemas.openxmlformats.org/officeDocument/2006/relationships/hyperlink" Target="http://www.soulunileader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standing in front of a computer screen&#10;&#10;Description automatically generated with low confidenc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3" r="2" b="203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8" name="Rectangle 2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spcBef>
                <a:spcPct val="0"/>
              </a:spcBef>
            </a:pPr>
            <a:r>
              <a:rPr lang="en-US" sz="3200" kern="1200" spc="-3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SUSTAINABLE </a:t>
            </a:r>
            <a:r>
              <a:rPr lang="en-US" sz="3200" kern="1200" spc="-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OUTREACH</a:t>
            </a:r>
            <a:r>
              <a:rPr lang="en-US" sz="3200" kern="1200" spc="-270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kern="1200" spc="-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AND  UNIVERSAL LEADERSHIP  (SOUL)</a:t>
            </a:r>
            <a:r>
              <a:rPr lang="en-US" sz="3200" kern="1200" spc="1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kern="1200" spc="-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LIMITED</a:t>
            </a:r>
            <a:br>
              <a:rPr lang="en-US" sz="3200" kern="1200" spc="-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n-US" sz="2800" b="0" i="1" kern="1200" spc="-5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Empowering Humanity….</a:t>
            </a:r>
            <a:endParaRPr lang="en-US" sz="3200" b="0" i="1" kern="1200" dirty="0">
              <a:solidFill>
                <a:schemeClr val="tx2">
                  <a:lumMod val="7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39" name="Straight Connector 23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5A4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655" y="232197"/>
            <a:ext cx="733050" cy="683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3298190" y="1507490"/>
            <a:ext cx="3855085" cy="3209290"/>
          </a:xfrm>
          <a:prstGeom prst="rect">
            <a:avLst/>
          </a:prstGeom>
          <a:solidFill>
            <a:srgbClr val="D9ECFA"/>
          </a:solidFill>
          <a:ln>
            <a:solidFill>
              <a:srgbClr val="DAEC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Web based solution for streamlining and automating various administrative and operational processes 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265430" y="1725930"/>
            <a:ext cx="294386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Comprehensive solution to improve productivity and optimize resource utilization</a:t>
            </a:r>
            <a:endParaRPr lang="en-IN" alt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410845" y="3232785"/>
            <a:ext cx="2653030" cy="60706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Delay in decision making processes due to abscence of Analytical tools like charts or reports</a:t>
            </a:r>
            <a:endParaRPr lang="en-IN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410845" y="2552700"/>
            <a:ext cx="2653030" cy="58928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Lack of centralized database which contributes to same data being stored at mutliple places</a:t>
            </a:r>
            <a:endParaRPr lang="en-IN" sz="1000" kern="0" dirty="0"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Automation of processes from student admission till they are pass-outs, keeping all data at a single place making easier for all departments to access it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Help institutions optimize resource utilization by providing real-time data and analytics, enabling data-driven decision-making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Reduces paperwork, thus making the process efficient by eliminating manual paperwork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Employee Portal for managing all employee related activities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Managing entire Procurement processes through ERP solution from posting Purchase requisition to  Material Issue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4305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lang="en-IN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Custom ERP Implementation at World Skill Center</a:t>
            </a:r>
            <a:endParaRPr lang="en-IN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sp>
        <p:nvSpPr>
          <p:cNvPr id="4" name="Rectangle 15"/>
          <p:cNvSpPr/>
          <p:nvPr/>
        </p:nvSpPr>
        <p:spPr>
          <a:xfrm>
            <a:off x="374650" y="4977765"/>
            <a:ext cx="11301095" cy="23876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20" name="Rectangle 15"/>
          <p:cNvSpPr/>
          <p:nvPr/>
        </p:nvSpPr>
        <p:spPr>
          <a:xfrm>
            <a:off x="374650" y="5118100"/>
            <a:ext cx="11301095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|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Node.js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Vue.js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MariaDB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Shell Scrip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t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CSS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NGINX</a:t>
            </a:r>
            <a:endParaRPr lang="en-I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7" name="Picture 26"/>
          <p:cNvPicPr/>
          <p:nvPr/>
        </p:nvPicPr>
        <p:blipFill>
          <a:blip r:embed="rId2"/>
          <a:stretch>
            <a:fillRect/>
          </a:stretch>
        </p:blipFill>
        <p:spPr>
          <a:xfrm>
            <a:off x="2597150" y="5144135"/>
            <a:ext cx="179705" cy="179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28" descr="pngwing.com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035" y="5130165"/>
            <a:ext cx="179705" cy="203835"/>
          </a:xfrm>
          <a:prstGeom prst="rect">
            <a:avLst/>
          </a:prstGeom>
        </p:spPr>
      </p:pic>
      <p:pic>
        <p:nvPicPr>
          <p:cNvPr id="30" name="Picture 29" descr="pngeg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025" y="5144135"/>
            <a:ext cx="179705" cy="179705"/>
          </a:xfrm>
          <a:prstGeom prst="rect">
            <a:avLst/>
          </a:prstGeom>
        </p:spPr>
      </p:pic>
      <p:pic>
        <p:nvPicPr>
          <p:cNvPr id="33" name="Picture 32" descr="vue-js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180" y="5170170"/>
            <a:ext cx="179705" cy="179705"/>
          </a:xfrm>
          <a:prstGeom prst="rect">
            <a:avLst/>
          </a:prstGeom>
        </p:spPr>
      </p:pic>
      <p:pic>
        <p:nvPicPr>
          <p:cNvPr id="34" name="Picture 33" descr="58770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164455"/>
            <a:ext cx="197485" cy="197485"/>
          </a:xfrm>
          <a:prstGeom prst="rect">
            <a:avLst/>
          </a:prstGeom>
        </p:spPr>
      </p:pic>
      <p:pic>
        <p:nvPicPr>
          <p:cNvPr id="35" name="Picture 34" descr="pngegg (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9615" y="5159375"/>
            <a:ext cx="179705" cy="179705"/>
          </a:xfrm>
          <a:prstGeom prst="rect">
            <a:avLst/>
          </a:prstGeom>
        </p:spPr>
      </p:pic>
      <p:pic>
        <p:nvPicPr>
          <p:cNvPr id="36" name="Picture 35" descr="css-3"/>
          <p:cNvPicPr>
            <a:picLocks noChangeAspect="1"/>
          </p:cNvPicPr>
          <p:nvPr/>
        </p:nvPicPr>
        <p:blipFill>
          <a:blip r:embed="rId8"/>
          <a:srcRect t="17227"/>
          <a:stretch>
            <a:fillRect/>
          </a:stretch>
        </p:blipFill>
        <p:spPr>
          <a:xfrm>
            <a:off x="8167370" y="5152390"/>
            <a:ext cx="217170" cy="179705"/>
          </a:xfrm>
          <a:prstGeom prst="rect">
            <a:avLst/>
          </a:prstGeom>
        </p:spPr>
      </p:pic>
      <p:pic>
        <p:nvPicPr>
          <p:cNvPr id="37" name="Picture 36" descr="pngwing.com (5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9350" y="5146040"/>
            <a:ext cx="179705" cy="179705"/>
          </a:xfrm>
          <a:prstGeom prst="rect">
            <a:avLst/>
          </a:prstGeom>
        </p:spPr>
      </p:pic>
      <p:sp>
        <p:nvSpPr>
          <p:cNvPr id="38" name="Text Box 37"/>
          <p:cNvSpPr txBox="1"/>
          <p:nvPr/>
        </p:nvSpPr>
        <p:spPr>
          <a:xfrm>
            <a:off x="389255" y="4938395"/>
            <a:ext cx="11286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Content Placeholder 39" descr="C:\Users\priyt\Downloads\AllIsometricJuly1-highRes-10-min.jpgAllIsometricJuly1-highRes-10-min"/>
          <p:cNvPicPr>
            <a:picLocks noChangeAspect="1"/>
          </p:cNvPicPr>
          <p:nvPr>
            <p:ph idx="1"/>
          </p:nvPr>
        </p:nvPicPr>
        <p:blipFill>
          <a:blip r:embed="rId10"/>
          <a:srcRect/>
          <a:stretch>
            <a:fillRect/>
          </a:stretch>
        </p:blipFill>
        <p:spPr>
          <a:xfrm>
            <a:off x="3295650" y="2037080"/>
            <a:ext cx="3873500" cy="2268855"/>
          </a:xfrm>
          <a:prstGeom prst="rect">
            <a:avLst/>
          </a:prstGeom>
        </p:spPr>
      </p:pic>
      <p:sp>
        <p:nvSpPr>
          <p:cNvPr id="2" name="Rectangle 10"/>
          <p:cNvSpPr/>
          <p:nvPr/>
        </p:nvSpPr>
        <p:spPr>
          <a:xfrm>
            <a:off x="410845" y="3985895"/>
            <a:ext cx="2653030" cy="64135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Manual followup is required for HR processes like leave balance calculation, Reimbursement, etc.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405130" y="1807845"/>
            <a:ext cx="2653030" cy="65405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Lack of traceability resulting in delay for different day-to-day activities like admission, fee management, etc.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Minimized the time taken for Note-sheet Creation, Overall making the payment to the Vendor faster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265430" y="1725930"/>
            <a:ext cx="294386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Improved efficiency for payments to the Vendors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391795" y="197104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Delay in payment to vendor due to multiple approval authorities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9255" y="2870835"/>
            <a:ext cx="2653030" cy="7505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Realtime tracking of Invoices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372745" y="379857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Loss of Invoices</a:t>
            </a:r>
            <a:endParaRPr lang="en-IN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Enabled realtime Note-sheet tracking at any point of time</a:t>
            </a: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 by Implementing workflows</a:t>
            </a: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 </a:t>
            </a: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consisting of different users for Approval at different stages</a:t>
            </a: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 for all Notesheets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Created provision for Reject and transfer Notesheet to any of the   employee in Application for Verification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Implemented Email Notification for each transaction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Implemented provision for assigning alternate employee to approve Note-sheets if the assigned employee is absent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Powerful and customization reports are prepared for various processes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4305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Workflow based Invoice Tracking system for </a:t>
            </a:r>
            <a:r>
              <a:rPr lang="en-I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a Medical Institute</a:t>
            </a:r>
            <a:endParaRPr 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pic>
        <p:nvPicPr>
          <p:cNvPr id="21" name="Content Placeholder 20" descr="workflow-management-systems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2310" y="1985645"/>
            <a:ext cx="3974465" cy="2404745"/>
          </a:xfrm>
          <a:prstGeom prst="rect">
            <a:avLst/>
          </a:prstGeom>
        </p:spPr>
      </p:pic>
      <p:sp>
        <p:nvSpPr>
          <p:cNvPr id="4" name="Rectangle 15"/>
          <p:cNvSpPr/>
          <p:nvPr/>
        </p:nvSpPr>
        <p:spPr>
          <a:xfrm>
            <a:off x="374650" y="4977765"/>
            <a:ext cx="11301095" cy="23876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374650" y="5118100"/>
            <a:ext cx="11301095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|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Node.js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Vue.js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MariaDB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Shell Scrip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t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CSS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NGINX</a:t>
            </a:r>
            <a:endParaRPr lang="en-I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597150" y="5144135"/>
            <a:ext cx="179705" cy="179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23" descr="pngwing.com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035" y="5120005"/>
            <a:ext cx="179705" cy="203835"/>
          </a:xfrm>
          <a:prstGeom prst="rect">
            <a:avLst/>
          </a:prstGeom>
        </p:spPr>
      </p:pic>
      <p:pic>
        <p:nvPicPr>
          <p:cNvPr id="25" name="Picture 24" descr="pngeg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025" y="5144135"/>
            <a:ext cx="179705" cy="179705"/>
          </a:xfrm>
          <a:prstGeom prst="rect">
            <a:avLst/>
          </a:prstGeom>
        </p:spPr>
      </p:pic>
      <p:pic>
        <p:nvPicPr>
          <p:cNvPr id="29" name="Picture 28" descr="vue-js-removebg-pre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180" y="5170170"/>
            <a:ext cx="179705" cy="179705"/>
          </a:xfrm>
          <a:prstGeom prst="rect">
            <a:avLst/>
          </a:prstGeom>
        </p:spPr>
      </p:pic>
      <p:pic>
        <p:nvPicPr>
          <p:cNvPr id="34" name="Picture 33" descr="58770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64455"/>
            <a:ext cx="197485" cy="197485"/>
          </a:xfrm>
          <a:prstGeom prst="rect">
            <a:avLst/>
          </a:prstGeom>
        </p:spPr>
      </p:pic>
      <p:pic>
        <p:nvPicPr>
          <p:cNvPr id="35" name="Picture 34" descr="pngegg (2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615" y="5159375"/>
            <a:ext cx="179705" cy="179705"/>
          </a:xfrm>
          <a:prstGeom prst="rect">
            <a:avLst/>
          </a:prstGeom>
        </p:spPr>
      </p:pic>
      <p:pic>
        <p:nvPicPr>
          <p:cNvPr id="36" name="Picture 35" descr="css-3"/>
          <p:cNvPicPr>
            <a:picLocks noChangeAspect="1"/>
          </p:cNvPicPr>
          <p:nvPr/>
        </p:nvPicPr>
        <p:blipFill>
          <a:blip r:embed="rId9"/>
          <a:srcRect t="17227"/>
          <a:stretch>
            <a:fillRect/>
          </a:stretch>
        </p:blipFill>
        <p:spPr>
          <a:xfrm>
            <a:off x="8157210" y="5152390"/>
            <a:ext cx="217170" cy="179705"/>
          </a:xfrm>
          <a:prstGeom prst="rect">
            <a:avLst/>
          </a:prstGeom>
        </p:spPr>
      </p:pic>
      <p:pic>
        <p:nvPicPr>
          <p:cNvPr id="37" name="Picture 36" descr="pngwing.com (5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9350" y="5146040"/>
            <a:ext cx="179705" cy="179705"/>
          </a:xfrm>
          <a:prstGeom prst="rect">
            <a:avLst/>
          </a:prstGeom>
        </p:spPr>
      </p:pic>
      <p:sp>
        <p:nvSpPr>
          <p:cNvPr id="38" name="Text Box 37"/>
          <p:cNvSpPr txBox="1"/>
          <p:nvPr/>
        </p:nvSpPr>
        <p:spPr>
          <a:xfrm>
            <a:off x="389255" y="4938395"/>
            <a:ext cx="11286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Implemented end to end fully automated RFID &amp; web-based solution for movable and rarely movable asset tracking and management system providing asset traceability , movement history and reporting across whole university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650" y="5118100"/>
            <a:ext cx="11316970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HTML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Node.js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C/C++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MSSQL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Linux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CSS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NGINX</a:t>
            </a:r>
            <a:endParaRPr lang="en-I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Improved asset traceability and accountability which in turn improved the asset utilization of the whole university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RFID tag-based asset tagging</a:t>
            </a:r>
            <a:endParaRPr lang="en-US" dirty="0">
              <a:solidFill>
                <a:schemeClr val="tx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628650" lvl="1" indent="-1714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Segregation of  nonmetallic and Metalica surfaces for RFID tags</a:t>
            </a:r>
            <a:endParaRPr lang="en-US" dirty="0">
              <a:solidFill>
                <a:schemeClr val="tx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628650" lvl="1" indent="-1714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Entry &amp; exits covered with RFID readers, antenna and alarm system</a:t>
            </a:r>
            <a:endParaRPr lang="en-US" dirty="0">
              <a:solidFill>
                <a:schemeClr val="tx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Web based Interface for asset movement request, approval and bulk asset data insertion</a:t>
            </a:r>
            <a:endParaRPr lang="en-US" dirty="0">
              <a:solidFill>
                <a:schemeClr val="tx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Advanced search facilities such as asset id, location, assigned personnel &amp; movement history</a:t>
            </a:r>
            <a:endParaRPr lang="en-US" dirty="0">
              <a:solidFill>
                <a:schemeClr val="tx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noProof="0" dirty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Comprehensive Report generation for user and email / text-based alarm in case of unauthorized movement</a:t>
            </a:r>
            <a:endParaRPr lang="en-US" altLang="en-US" noProof="0" dirty="0">
              <a:solidFill>
                <a:schemeClr val="tx1"/>
              </a:solidFill>
              <a:latin typeface="Calibri Light" panose="020F0302020204030204" charset="0"/>
              <a:ea typeface="+mj-ea"/>
              <a:cs typeface="Calibri Light" panose="020F0302020204030204" charset="0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40005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lang="en-US" sz="2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Asset management system for one of the largest private university of Eastern India</a:t>
            </a:r>
            <a:endParaRPr lang="en-US" sz="2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950845" y="5163820"/>
            <a:ext cx="179705" cy="179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 descr="pngeg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435" y="5163185"/>
            <a:ext cx="179705" cy="179705"/>
          </a:xfrm>
          <a:prstGeom prst="rect">
            <a:avLst/>
          </a:prstGeom>
        </p:spPr>
      </p:pic>
      <p:pic>
        <p:nvPicPr>
          <p:cNvPr id="27" name="Picture 26" descr="css-3"/>
          <p:cNvPicPr>
            <a:picLocks noChangeAspect="1"/>
          </p:cNvPicPr>
          <p:nvPr/>
        </p:nvPicPr>
        <p:blipFill>
          <a:blip r:embed="rId4"/>
          <a:srcRect t="17227"/>
          <a:stretch>
            <a:fillRect/>
          </a:stretch>
        </p:blipFill>
        <p:spPr>
          <a:xfrm>
            <a:off x="7830820" y="5153660"/>
            <a:ext cx="217170" cy="179705"/>
          </a:xfrm>
          <a:prstGeom prst="rect">
            <a:avLst/>
          </a:prstGeom>
        </p:spPr>
      </p:pic>
      <p:pic>
        <p:nvPicPr>
          <p:cNvPr id="28" name="Picture 27" descr="pngwing.com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00" y="5154295"/>
            <a:ext cx="179705" cy="179705"/>
          </a:xfrm>
          <a:prstGeom prst="rect">
            <a:avLst/>
          </a:prstGeom>
        </p:spPr>
      </p:pic>
      <p:sp>
        <p:nvSpPr>
          <p:cNvPr id="31" name="Rectangle 15"/>
          <p:cNvSpPr/>
          <p:nvPr/>
        </p:nvSpPr>
        <p:spPr>
          <a:xfrm>
            <a:off x="374650" y="4977765"/>
            <a:ext cx="11316970" cy="19558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89255" y="4938395"/>
            <a:ext cx="7103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2"/>
          <p:cNvSpPr/>
          <p:nvPr/>
        </p:nvSpPr>
        <p:spPr bwMode="auto">
          <a:xfrm>
            <a:off x="262255" y="1732915"/>
            <a:ext cx="295402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8"/>
          <p:cNvSpPr/>
          <p:nvPr/>
        </p:nvSpPr>
        <p:spPr>
          <a:xfrm>
            <a:off x="377018" y="1812506"/>
            <a:ext cx="2653212" cy="600587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IN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Pilferage / Misutilization of assets</a:t>
            </a:r>
            <a:endParaRPr lang="en-US" altLang="en-IN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9"/>
          <p:cNvSpPr/>
          <p:nvPr/>
        </p:nvSpPr>
        <p:spPr>
          <a:xfrm>
            <a:off x="382997" y="2516586"/>
            <a:ext cx="2653212" cy="700006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Inaccurate location of assets as data updation is manual and erroneous</a:t>
            </a:r>
            <a:endParaRPr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10"/>
          <p:cNvSpPr/>
          <p:nvPr/>
        </p:nvSpPr>
        <p:spPr>
          <a:xfrm>
            <a:off x="382997" y="3319270"/>
            <a:ext cx="2653212" cy="590808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No traceability or movement history</a:t>
            </a:r>
            <a:r>
              <a:rPr lang="en-IN" alt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 of assets</a:t>
            </a:r>
            <a:r>
              <a:rPr lang="en-US" altLang="en-IN" sz="1000" kern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en-IN" sz="1000" kern="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11"/>
          <p:cNvSpPr/>
          <p:nvPr/>
        </p:nvSpPr>
        <p:spPr>
          <a:xfrm>
            <a:off x="382997" y="4012756"/>
            <a:ext cx="2653212" cy="630738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Questionable accountability of ownership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4" descr="Diagram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4368" t="26856" r="11638"/>
          <a:stretch>
            <a:fillRect/>
          </a:stretch>
        </p:blipFill>
        <p:spPr>
          <a:xfrm>
            <a:off x="3858260" y="1425575"/>
            <a:ext cx="2707640" cy="1870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17" descr="A picture containing LEGO, toy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050" y="3411220"/>
            <a:ext cx="2694940" cy="1334135"/>
          </a:xfrm>
          <a:prstGeom prst="rect">
            <a:avLst/>
          </a:prstGeom>
        </p:spPr>
      </p:pic>
      <p:pic>
        <p:nvPicPr>
          <p:cNvPr id="36" name="Picture 35" descr="html-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5080" y="5161915"/>
            <a:ext cx="180000" cy="180000"/>
          </a:xfrm>
          <a:prstGeom prst="rect">
            <a:avLst/>
          </a:prstGeom>
        </p:spPr>
      </p:pic>
      <p:pic>
        <p:nvPicPr>
          <p:cNvPr id="37" name="Picture 36" descr="pngegg (3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6085" y="5153660"/>
            <a:ext cx="180000" cy="180000"/>
          </a:xfrm>
          <a:prstGeom prst="rect">
            <a:avLst/>
          </a:prstGeom>
        </p:spPr>
      </p:pic>
      <p:pic>
        <p:nvPicPr>
          <p:cNvPr id="39" name="Picture 38" descr="C:\Users\priyt\Downloads\png-transparent-sql-server-dba-microsoft-sql-server-database-management-system-logo-oracle-sql-logo-angle-text-logo-thumbnail.pngpng-transparent-sql-server-dba-microsoft-sql-server-database-management-system-logo-oracle-sql-logo-angle-text-logo-thumbnail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59195" y="5193813"/>
            <a:ext cx="180000" cy="117475"/>
          </a:xfrm>
          <a:prstGeom prst="rect">
            <a:avLst/>
          </a:prstGeom>
        </p:spPr>
      </p:pic>
      <p:pic>
        <p:nvPicPr>
          <p:cNvPr id="40" name="Picture 39" descr="2993682_brand_brands_linux_logo_logos_ico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1845" y="5144135"/>
            <a:ext cx="180000" cy="18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Implemented camera vision &amp; web-based solution to control the vehicular movement and automatic tracking across the university for enhance security of students and staffs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650" y="5118100"/>
            <a:ext cx="11299825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Python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HTML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Node.js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C/C++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MSSQL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Linux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CSS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NGINX</a:t>
            </a:r>
            <a:endParaRPr lang="en-I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Improved vehicular movement , traceability of the vehicles thus enhance the security of the university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ANPR camera-based monitoring: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628650" lvl="1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Edge AI enabled ANPR camera installed at entry and exit gates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628650" lvl="1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Data acquisition from the camera through existing network infrastructure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Web based Interface for the gate security &amp; head of the security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Advanced features like pass generation for different type of visitors based on durations of stay, type of guest etc.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latin typeface="Calibri Light" panose="020F0302020204030204" charset="0"/>
                <a:ea typeface="+mj-ea"/>
                <a:sym typeface="+mn-ea"/>
              </a:rPr>
              <a:t>Comprehensive Report generation for the admin staff for vehicular traceability and gate management</a:t>
            </a:r>
            <a:endParaRPr lang="en-US" altLang="en-US" noProof="0" dirty="0">
              <a:solidFill>
                <a:schemeClr val="bg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40005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sz="26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Automatic Number Plate Recognition (ANPR) Based Campus Security</a:t>
            </a:r>
            <a:endParaRPr lang="en-US" sz="2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pic>
        <p:nvPicPr>
          <p:cNvPr id="9" name="Picture 8" descr="pngeg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195" y="5144135"/>
            <a:ext cx="179705" cy="179705"/>
          </a:xfrm>
          <a:prstGeom prst="rect">
            <a:avLst/>
          </a:prstGeom>
        </p:spPr>
      </p:pic>
      <p:pic>
        <p:nvPicPr>
          <p:cNvPr id="27" name="Picture 26" descr="css-3"/>
          <p:cNvPicPr>
            <a:picLocks noChangeAspect="1"/>
          </p:cNvPicPr>
          <p:nvPr/>
        </p:nvPicPr>
        <p:blipFill>
          <a:blip r:embed="rId3"/>
          <a:srcRect t="17227"/>
          <a:stretch>
            <a:fillRect/>
          </a:stretch>
        </p:blipFill>
        <p:spPr>
          <a:xfrm>
            <a:off x="7823200" y="5153660"/>
            <a:ext cx="217170" cy="179705"/>
          </a:xfrm>
          <a:prstGeom prst="rect">
            <a:avLst/>
          </a:prstGeom>
        </p:spPr>
      </p:pic>
      <p:pic>
        <p:nvPicPr>
          <p:cNvPr id="28" name="Picture 27" descr="pngwing.com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595" y="5154295"/>
            <a:ext cx="179705" cy="179705"/>
          </a:xfrm>
          <a:prstGeom prst="rect">
            <a:avLst/>
          </a:prstGeom>
        </p:spPr>
      </p:pic>
      <p:sp>
        <p:nvSpPr>
          <p:cNvPr id="31" name="Rectangle 15"/>
          <p:cNvSpPr/>
          <p:nvPr/>
        </p:nvSpPr>
        <p:spPr>
          <a:xfrm>
            <a:off x="374650" y="4977765"/>
            <a:ext cx="11299825" cy="2044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79730" y="4938395"/>
            <a:ext cx="112947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2"/>
          <p:cNvSpPr/>
          <p:nvPr/>
        </p:nvSpPr>
        <p:spPr bwMode="auto">
          <a:xfrm>
            <a:off x="262255" y="1732915"/>
            <a:ext cx="295402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8"/>
          <p:cNvSpPr/>
          <p:nvPr/>
        </p:nvSpPr>
        <p:spPr>
          <a:xfrm>
            <a:off x="377018" y="1812506"/>
            <a:ext cx="2653212" cy="600587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More than 60 open gates connected to public access road across the university</a:t>
            </a:r>
            <a:endParaRPr lang="en-US" altLang="en-IN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9"/>
          <p:cNvSpPr/>
          <p:nvPr/>
        </p:nvSpPr>
        <p:spPr>
          <a:xfrm>
            <a:off x="382997" y="2516586"/>
            <a:ext cx="2653212" cy="700006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There are no means to extract number plates and entry points from the existing CCTV infra</a:t>
            </a:r>
            <a:endParaRPr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10"/>
          <p:cNvSpPr/>
          <p:nvPr/>
        </p:nvSpPr>
        <p:spPr>
          <a:xfrm>
            <a:off x="382997" y="3319270"/>
            <a:ext cx="2653212" cy="590808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No traceability of vehicle once it entered at a particular gate</a:t>
            </a:r>
            <a:endParaRPr lang="en-US" altLang="en-IN" sz="1000" kern="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11"/>
          <p:cNvSpPr/>
          <p:nvPr/>
        </p:nvSpPr>
        <p:spPr>
          <a:xfrm>
            <a:off x="382997" y="4012756"/>
            <a:ext cx="2653212" cy="630738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IN" altLang="en-US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Difficulty for Security personnel to manage gates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6" name="Picture 35" descr="html-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115" y="5169535"/>
            <a:ext cx="180000" cy="180000"/>
          </a:xfrm>
          <a:prstGeom prst="rect">
            <a:avLst/>
          </a:prstGeom>
        </p:spPr>
      </p:pic>
      <p:pic>
        <p:nvPicPr>
          <p:cNvPr id="37" name="Picture 36" descr="pngegg (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420" y="5153660"/>
            <a:ext cx="180000" cy="180000"/>
          </a:xfrm>
          <a:prstGeom prst="rect">
            <a:avLst/>
          </a:prstGeom>
        </p:spPr>
      </p:pic>
      <p:pic>
        <p:nvPicPr>
          <p:cNvPr id="39" name="Picture 38" descr="C:\Users\priyt\Downloads\png-transparent-sql-server-dba-microsoft-sql-server-database-management-system-logo-oracle-sql-logo-angle-text-logo-thumbnail.pngpng-transparent-sql-server-dba-microsoft-sql-server-database-management-system-logo-oracle-sql-logo-angle-text-logo-thumbnail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291580" y="5175398"/>
            <a:ext cx="180000" cy="117475"/>
          </a:xfrm>
          <a:prstGeom prst="rect">
            <a:avLst/>
          </a:prstGeom>
        </p:spPr>
      </p:pic>
      <p:pic>
        <p:nvPicPr>
          <p:cNvPr id="40" name="Picture 39" descr="2993682_brand_brands_linux_logo_logos_ic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7400" y="5168265"/>
            <a:ext cx="180000" cy="180000"/>
          </a:xfrm>
          <a:prstGeom prst="rect">
            <a:avLst/>
          </a:prstGeom>
        </p:spPr>
      </p:pic>
      <p:pic>
        <p:nvPicPr>
          <p:cNvPr id="6" name="Picture 14" descr="Graphical user interface, application&#10;&#10;Description automatically generat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7910" y="1468755"/>
            <a:ext cx="3173095" cy="1687830"/>
          </a:xfrm>
          <a:prstGeom prst="rect">
            <a:avLst/>
          </a:prstGeom>
        </p:spPr>
      </p:pic>
      <p:pic>
        <p:nvPicPr>
          <p:cNvPr id="12" name="Picture 15" descr="Diagram&#10;&#10;Description automatically generate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3465" y="3285490"/>
            <a:ext cx="3177540" cy="142684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11"/>
          <a:stretch>
            <a:fillRect/>
          </a:stretch>
        </p:blipFill>
        <p:spPr>
          <a:xfrm>
            <a:off x="2924810" y="5171440"/>
            <a:ext cx="179705" cy="179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Implemented IoT &amp; cloud-based solution to determine the AQI, Water Quality &amp; soil moisture content of different campuses of the university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265430" y="1725930"/>
            <a:ext cx="294386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650" y="5118100"/>
            <a:ext cx="11301095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Python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MariaDB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 Linux |       Node Red |       Azure IOT</a:t>
            </a:r>
            <a:endParaRPr lang="en-I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Timely corrective measures taken by university to create healthy campus based on the data from the system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391795" y="197104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Infrequent monitoring of quality of water consumed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9255" y="2870835"/>
            <a:ext cx="2653030" cy="7505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Monitoring of Air quality to understand the impact of green initiative taken by the university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372745" y="379857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Need to maintain the soil moisture to maintain the flora and fauna of the campus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Continuous monitoring of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628650" lvl="1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Air quality to measure AQI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628650" lvl="1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Soil Quality to measure soil moisture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628650" lvl="1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Water Quality to measure Ph, Turbidy &amp; hardness at the point of dispensation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Actionable intelligence to facilitate corrective measures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Computing boards, communication between Azure IoT hub and sensors are encrypted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APIfication of the dataset allows external researchers / students to use the dataset for analytics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33845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lang="en-US" sz="2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Monitoring Environment parameters such as Air Quality, Water Quality &amp; Soil Moisture Content</a:t>
            </a:r>
            <a:endParaRPr lang="en-US" sz="2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668395" y="5176520"/>
            <a:ext cx="179705" cy="179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 descr="58770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365" y="5137150"/>
            <a:ext cx="197485" cy="197485"/>
          </a:xfrm>
          <a:prstGeom prst="rect">
            <a:avLst/>
          </a:prstGeom>
        </p:spPr>
      </p:pic>
      <p:sp>
        <p:nvSpPr>
          <p:cNvPr id="31" name="Rectangle 15"/>
          <p:cNvSpPr/>
          <p:nvPr/>
        </p:nvSpPr>
        <p:spPr>
          <a:xfrm>
            <a:off x="374650" y="4977765"/>
            <a:ext cx="11301095" cy="13843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98780" y="4938395"/>
            <a:ext cx="112763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11" descr="A picture containing kitchenwar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155" y="1584325"/>
            <a:ext cx="1478280" cy="1543685"/>
          </a:xfrm>
          <a:prstGeom prst="rect">
            <a:avLst/>
          </a:prstGeom>
        </p:spPr>
      </p:pic>
      <p:pic>
        <p:nvPicPr>
          <p:cNvPr id="24" name="Picture 12" descr="Graphical user interface, application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320" y="3336290"/>
            <a:ext cx="3705225" cy="1296035"/>
          </a:xfrm>
          <a:prstGeom prst="rect">
            <a:avLst/>
          </a:prstGeom>
        </p:spPr>
      </p:pic>
      <p:pic>
        <p:nvPicPr>
          <p:cNvPr id="25" name="Picture 13" descr="A picture containing outdoor, ground, grass, tree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645" y="1586230"/>
            <a:ext cx="1515110" cy="1539240"/>
          </a:xfrm>
          <a:prstGeom prst="rect">
            <a:avLst/>
          </a:prstGeom>
        </p:spPr>
      </p:pic>
      <p:pic>
        <p:nvPicPr>
          <p:cNvPr id="40" name="Content Placeholder 39" descr="2993682_brand_brands_linux_logo_logos_icon"/>
          <p:cNvPicPr>
            <a:picLocks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602605" y="5144135"/>
            <a:ext cx="180000" cy="180000"/>
          </a:xfrm>
          <a:prstGeom prst="rect">
            <a:avLst/>
          </a:prstGeom>
        </p:spPr>
      </p:pic>
      <p:pic>
        <p:nvPicPr>
          <p:cNvPr id="20" name="Picture 19" descr="node-r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750" y="5144135"/>
            <a:ext cx="180000" cy="180000"/>
          </a:xfrm>
          <a:prstGeom prst="rect">
            <a:avLst/>
          </a:prstGeom>
        </p:spPr>
      </p:pic>
      <p:pic>
        <p:nvPicPr>
          <p:cNvPr id="29" name="Picture 28" descr="azur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310" y="5144135"/>
            <a:ext cx="180000" cy="18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Implemented cloud-based solution to monitor system utilization and report generation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265430" y="1725930"/>
            <a:ext cx="294386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650" y="5118100"/>
            <a:ext cx="11308080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Python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MariaDB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   Azure IOT |       Power BI    |       </a:t>
            </a:r>
            <a:r>
              <a:rPr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Shell Script</a:t>
            </a:r>
            <a:r>
              <a:rPr lang="en-IN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     HTML |      CSS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</a:t>
            </a:r>
            <a:endParaRPr lang="en-I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Imporoved </a:t>
            </a:r>
            <a:r>
              <a:rPr lang="en-US" altLang="en-IN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system utilization by keeping record of total usage by sending real-time data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391795" y="197104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Develop a platform to track usage and maintenance of 1000+ class rooms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9255" y="2870835"/>
            <a:ext cx="2653030" cy="7505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Measure the utlization of systems deployed in smart classes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372745" y="379857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buClrTx/>
              <a:buSzTx/>
              <a:buFontTx/>
              <a:defRPr/>
            </a:pPr>
            <a:r>
              <a:rPr lang="en-US" altLang="en-IN" sz="1000" kern="0" dirty="0"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Provide real time insights to the functioning of aggregated as well as individual infrastructure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r>
              <a:rPr lang="en-US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ERP system that keeps a track of usage of the system and alerts users for intervention</a:t>
            </a:r>
            <a:endParaRPr lang="en-US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  <a:p>
            <a:pPr lvl="0" algn="ctr" eaLnBrk="0" hangingPunct="0">
              <a:buClrTx/>
              <a:buSzTx/>
              <a:buFontTx/>
            </a:pPr>
            <a:r>
              <a:rPr lang="en-US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Daily crunching of system logs from 2000+ systems to calculate utilization </a:t>
            </a:r>
            <a:endParaRPr lang="en-US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  <a:p>
            <a:pPr lvl="0" algn="ctr" eaLnBrk="0" hangingPunct="0">
              <a:buClrTx/>
              <a:buSzTx/>
              <a:buFontTx/>
            </a:pPr>
            <a:r>
              <a:rPr lang="en-US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Analytics dashboard that gives real time as well as historical insights of the system utilization</a:t>
            </a:r>
            <a:endParaRPr lang="en-US" altLang="en-US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33845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sz="22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System usage (Equipment Hour) Monitoring for education department of an Indian state</a:t>
            </a:r>
            <a:endParaRPr lang="en-US" sz="2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pic>
        <p:nvPicPr>
          <p:cNvPr id="22" name="Picture 21" descr="58770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295" y="5126355"/>
            <a:ext cx="197485" cy="197485"/>
          </a:xfrm>
          <a:prstGeom prst="rect">
            <a:avLst/>
          </a:prstGeom>
        </p:spPr>
      </p:pic>
      <p:sp>
        <p:nvSpPr>
          <p:cNvPr id="31" name="Rectangle 15"/>
          <p:cNvSpPr/>
          <p:nvPr/>
        </p:nvSpPr>
        <p:spPr>
          <a:xfrm>
            <a:off x="374650" y="4975860"/>
            <a:ext cx="11308080" cy="2044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98780" y="4938395"/>
            <a:ext cx="11283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28" descr="az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20" y="5153660"/>
            <a:ext cx="180000" cy="180000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/>
          <p:cNvPicPr>
            <a:picLocks noChangeAspect="1"/>
          </p:cNvPicPr>
          <p:nvPr/>
        </p:nvPicPr>
        <p:blipFill rotWithShape="1">
          <a:blip r:embed="rId4"/>
          <a:srcRect l="8854" t="543" r="7292" b="3804"/>
          <a:stretch>
            <a:fillRect/>
          </a:stretch>
        </p:blipFill>
        <p:spPr>
          <a:xfrm>
            <a:off x="3375025" y="1448435"/>
            <a:ext cx="3535680" cy="1845310"/>
          </a:xfrm>
          <a:prstGeom prst="rect">
            <a:avLst/>
          </a:prstGeom>
        </p:spPr>
      </p:pic>
      <p:pic>
        <p:nvPicPr>
          <p:cNvPr id="4" name="Picture 9" descr="Diagram&#10;&#10;Description automatically generated"/>
          <p:cNvPicPr>
            <a:picLocks noChangeAspect="1"/>
          </p:cNvPicPr>
          <p:nvPr/>
        </p:nvPicPr>
        <p:blipFill rotWithShape="1">
          <a:blip r:embed="rId5"/>
          <a:srcRect l="7581" t="158" r="4332" b="3378"/>
          <a:stretch>
            <a:fillRect/>
          </a:stretch>
        </p:blipFill>
        <p:spPr>
          <a:xfrm>
            <a:off x="3375025" y="3373755"/>
            <a:ext cx="3557270" cy="1363980"/>
          </a:xfrm>
          <a:prstGeom prst="rect">
            <a:avLst/>
          </a:prstGeom>
        </p:spPr>
      </p:pic>
      <p:pic>
        <p:nvPicPr>
          <p:cNvPr id="15" name="Content Placeholder 14" descr="social-default-image-removebg-preview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714365" y="5144135"/>
            <a:ext cx="343094" cy="180000"/>
          </a:xfrm>
          <a:prstGeom prst="rect">
            <a:avLst/>
          </a:prstGeom>
        </p:spPr>
      </p:pic>
      <p:pic>
        <p:nvPicPr>
          <p:cNvPr id="21" name="Picture 20" descr="pngegg (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705" y="5144135"/>
            <a:ext cx="180000" cy="180000"/>
          </a:xfrm>
          <a:prstGeom prst="rect">
            <a:avLst/>
          </a:prstGeom>
        </p:spPr>
      </p:pic>
      <p:pic>
        <p:nvPicPr>
          <p:cNvPr id="26" name="Picture 25" descr="html-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2220" y="5171440"/>
            <a:ext cx="180000" cy="180000"/>
          </a:xfrm>
          <a:prstGeom prst="rect">
            <a:avLst/>
          </a:prstGeom>
        </p:spPr>
      </p:pic>
      <p:pic>
        <p:nvPicPr>
          <p:cNvPr id="27" name="Picture 26" descr="css-3"/>
          <p:cNvPicPr>
            <a:picLocks noChangeAspect="1"/>
          </p:cNvPicPr>
          <p:nvPr/>
        </p:nvPicPr>
        <p:blipFill>
          <a:blip r:embed="rId9"/>
          <a:srcRect t="16797"/>
          <a:stretch>
            <a:fillRect/>
          </a:stretch>
        </p:blipFill>
        <p:spPr>
          <a:xfrm>
            <a:off x="8062595" y="5161280"/>
            <a:ext cx="216338" cy="180000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10"/>
          <a:stretch>
            <a:fillRect/>
          </a:stretch>
        </p:blipFill>
        <p:spPr>
          <a:xfrm>
            <a:off x="2717800" y="5155565"/>
            <a:ext cx="179705" cy="179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946914" y="6252950"/>
            <a:ext cx="4114800" cy="560107"/>
          </a:xfrm>
        </p:spPr>
        <p:txBody>
          <a:bodyPr/>
          <a:lstStyle/>
          <a:p>
            <a:r>
              <a:rPr lang="en-IN" dirty="0">
                <a:hlinkClick r:id="rId1"/>
              </a:rPr>
              <a:t>www.soulunileaders.com</a:t>
            </a:r>
            <a:endParaRPr lang="en-IN" dirty="0"/>
          </a:p>
          <a:p>
            <a:r>
              <a:rPr lang="en-US" dirty="0" smtClean="0">
                <a:solidFill>
                  <a:schemeClr val="tx1"/>
                </a:solidFill>
              </a:rPr>
              <a:t>Email: soul@soulunileaders.com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| Phone: +91 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7077769334</a:t>
            </a:r>
            <a:r>
              <a:rPr lang="en-US" dirty="0" smtClean="0">
                <a:solidFill>
                  <a:schemeClr val="tx1"/>
                </a:solidFill>
              </a:rPr>
              <a:t> |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484" y="6164862"/>
            <a:ext cx="644904" cy="601477"/>
          </a:xfrm>
          <a:prstGeom prst="rect">
            <a:avLst/>
          </a:prstGeom>
        </p:spPr>
      </p:pic>
      <p:graphicFrame>
        <p:nvGraphicFramePr>
          <p:cNvPr id="8" name="Table 7"/>
          <p:cNvGraphicFramePr/>
          <p:nvPr/>
        </p:nvGraphicFramePr>
        <p:xfrm>
          <a:off x="12700" y="-5080"/>
          <a:ext cx="11242040" cy="610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510"/>
                <a:gridCol w="2810510"/>
                <a:gridCol w="2810510"/>
                <a:gridCol w="2810510"/>
              </a:tblGrid>
              <a:tr h="15259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dk1"/>
                          </a:solidFill>
                        </a:rPr>
                        <a:t>Application Development &amp; Support</a:t>
                      </a:r>
                      <a:endParaRPr lang="en-IN" altLang="en-US" b="1">
                        <a:solidFill>
                          <a:schemeClr val="dk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1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altLang="en-US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None/>
                      </a:pPr>
                      <a:endParaRPr lang="en-IN" altLang="en-US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Data Analytics using AI-ML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</a:tr>
              <a:tr h="15259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1">
                        <a:solidFill>
                          <a:schemeClr val="lt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b="1">
                        <a:solidFill>
                          <a:schemeClr val="lt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Smart Infrastructure using IOT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Cloud Computing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259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Robotics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Consulting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</a:tr>
              <a:tr h="15259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ERP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</a:rPr>
                        <a:t>Software Validation &amp; Testing</a:t>
                      </a:r>
                      <a:endParaRPr lang="en-I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6"/>
                      </a:fgClr>
                      <a:bgClr>
                        <a:schemeClr val="accent1">
                          <a:lumMod val="40000"/>
                          <a:lumOff val="6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 descr="C:\Users\abhit\Downloads\PNG IMAges\Application development &amp; Support.pngApplication development &amp; Support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9420" y="-635"/>
            <a:ext cx="1932305" cy="1518920"/>
          </a:xfrm>
          <a:prstGeom prst="rect">
            <a:avLst/>
          </a:prstGeom>
        </p:spPr>
      </p:pic>
      <p:pic>
        <p:nvPicPr>
          <p:cNvPr id="9" name="Picture 8" descr="C:\Users\abhit\Downloads\PNG IMAges\Data Analytics (2).pngData Analytics (2)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40425" y="56515"/>
            <a:ext cx="2341880" cy="1421130"/>
          </a:xfrm>
          <a:prstGeom prst="rect">
            <a:avLst/>
          </a:prstGeom>
        </p:spPr>
      </p:pic>
      <p:pic>
        <p:nvPicPr>
          <p:cNvPr id="17" name="Picture 16" descr="C:\Users\abhit\Downloads\PNG IMAges\IOT.pngIO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68295" y="1603375"/>
            <a:ext cx="2693670" cy="1387475"/>
          </a:xfrm>
          <a:prstGeom prst="rect">
            <a:avLst/>
          </a:prstGeom>
        </p:spPr>
      </p:pic>
      <p:pic>
        <p:nvPicPr>
          <p:cNvPr id="21" name="Picture 20" descr="C:\Users\abhit\Downloads\PNG IMAges\Robotics.pngRobotics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9295" y="3070860"/>
            <a:ext cx="1259840" cy="1497330"/>
          </a:xfrm>
          <a:prstGeom prst="rect">
            <a:avLst/>
          </a:prstGeom>
        </p:spPr>
      </p:pic>
      <p:pic>
        <p:nvPicPr>
          <p:cNvPr id="22" name="Picture 21" descr="C:\Users\abhit\Downloads\PNG IMAges\ERP.pngER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322320" y="4588510"/>
            <a:ext cx="1765300" cy="1496695"/>
          </a:xfrm>
          <a:prstGeom prst="rect">
            <a:avLst/>
          </a:prstGeom>
        </p:spPr>
      </p:pic>
      <p:pic>
        <p:nvPicPr>
          <p:cNvPr id="23" name="Picture 22" descr="C:\Users\abhit\Downloads\PNG IMAges\Consulting.pngConsulti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666105" y="3053715"/>
            <a:ext cx="2758440" cy="1510665"/>
          </a:xfrm>
          <a:prstGeom prst="rect">
            <a:avLst/>
          </a:prstGeom>
        </p:spPr>
      </p:pic>
      <p:pic>
        <p:nvPicPr>
          <p:cNvPr id="24" name="Picture 23" descr="C:\Users\abhit\Downloads\PNG IMAges\Cloud Computing.pngCloud Computi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119870" y="1526540"/>
            <a:ext cx="1767840" cy="1661160"/>
          </a:xfrm>
          <a:prstGeom prst="rect">
            <a:avLst/>
          </a:prstGeom>
        </p:spPr>
      </p:pic>
      <p:pic>
        <p:nvPicPr>
          <p:cNvPr id="25" name="Picture 24" descr="C:\Users\abhit\Downloads\PNG IMAges\Software Testing.pngSoftware Testi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487410" y="4591685"/>
            <a:ext cx="2710815" cy="1431925"/>
          </a:xfrm>
          <a:prstGeom prst="rect">
            <a:avLst/>
          </a:prstGeom>
        </p:spPr>
      </p:pic>
      <p:sp>
        <p:nvSpPr>
          <p:cNvPr id="26" name="Rectangle 4"/>
          <p:cNvSpPr/>
          <p:nvPr/>
        </p:nvSpPr>
        <p:spPr>
          <a:xfrm>
            <a:off x="11264900" y="0"/>
            <a:ext cx="927100" cy="608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28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Service Offering</a:t>
            </a:r>
            <a:endParaRPr lang="en-I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Rectangles 26"/>
          <p:cNvSpPr/>
          <p:nvPr/>
        </p:nvSpPr>
        <p:spPr>
          <a:xfrm>
            <a:off x="4911725" y="1885315"/>
            <a:ext cx="362585" cy="190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352790" y="643191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27" y="2513526"/>
            <a:ext cx="1642446" cy="1632261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5184140" y="2900680"/>
            <a:ext cx="1942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>
                <a:latin typeface="Times New Roman" panose="02020603050405020304" charset="0"/>
                <a:cs typeface="Times New Roman" panose="02020603050405020304" charset="0"/>
              </a:rPr>
              <a:t>Program Management</a:t>
            </a:r>
            <a:endParaRPr lang="en-IN" alt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878235" y="990223"/>
            <a:ext cx="32406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en-US" sz="2000" b="1" dirty="0" smtClean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Digital Consulting By </a:t>
            </a:r>
            <a:r>
              <a:rPr lang="en-IN" alt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IN" altLang="en-US" sz="2000" b="1" dirty="0" smtClean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omain and Tech </a:t>
            </a:r>
            <a:r>
              <a:rPr lang="en-IN" alt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lang="en-IN" altLang="en-US" sz="2000" b="1" dirty="0" smtClean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xperts</a:t>
            </a:r>
            <a:endParaRPr lang="en-IN" altLang="en-US" sz="2000" b="1" dirty="0" smtClean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Business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Blueprint.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Identify business gaps and provide solutions to maximize ROI.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Help figure the right technology solution for your business.</a:t>
            </a:r>
            <a:endParaRPr lang="en-IN" altLang="en-US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8855344" y="2014753"/>
            <a:ext cx="2514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Application Validation With Test </a:t>
            </a:r>
            <a:r>
              <a:rPr lang="en-IN" altLang="en-US" b="1" dirty="0" smtClean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Specialists</a:t>
            </a:r>
            <a:endParaRPr lang="en-IN" altLang="en-US" b="1" dirty="0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Full spectrum of test services.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ctr"/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Automation and Performance testing.</a:t>
            </a:r>
            <a:endParaRPr lang="en-I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1517963" y="4158942"/>
            <a:ext cx="30621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en-US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Infrastructure </a:t>
            </a:r>
            <a:endParaRPr lang="en-IN" altLang="en-US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IN" altLang="en-US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Management</a:t>
            </a:r>
            <a:endParaRPr lang="en-IN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Scalable Architecture.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Cloud Infrastructure services.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r"/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DevOps.</a:t>
            </a:r>
            <a:endParaRPr lang="en-US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r"/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Server and Database Management</a:t>
            </a:r>
            <a:endParaRPr lang="en-I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</a:endParaRPr>
          </a:p>
        </p:txBody>
      </p:sp>
      <p:sp>
        <p:nvSpPr>
          <p:cNvPr id="4" name="Regular Pentagon 3"/>
          <p:cNvSpPr/>
          <p:nvPr/>
        </p:nvSpPr>
        <p:spPr>
          <a:xfrm rot="9720000">
            <a:off x="4664075" y="1007745"/>
            <a:ext cx="1911350" cy="1750060"/>
          </a:xfrm>
          <a:prstGeom prst="pentagon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gular Pentagon 4"/>
          <p:cNvSpPr/>
          <p:nvPr/>
        </p:nvSpPr>
        <p:spPr>
          <a:xfrm rot="9720000">
            <a:off x="4656455" y="3999865"/>
            <a:ext cx="1911350" cy="1826260"/>
          </a:xfrm>
          <a:prstGeom prst="pentago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gular Pentagon 7"/>
          <p:cNvSpPr/>
          <p:nvPr/>
        </p:nvSpPr>
        <p:spPr>
          <a:xfrm rot="18360000">
            <a:off x="6350635" y="3305810"/>
            <a:ext cx="1911350" cy="1750060"/>
          </a:xfrm>
          <a:prstGeom prst="pentag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 rot="9720000">
            <a:off x="6466840" y="1575435"/>
            <a:ext cx="1911350" cy="1750060"/>
          </a:xfrm>
          <a:prstGeom prst="pentagon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gular Pentagon 15"/>
          <p:cNvSpPr/>
          <p:nvPr/>
        </p:nvSpPr>
        <p:spPr>
          <a:xfrm rot="9720000">
            <a:off x="3540760" y="2509520"/>
            <a:ext cx="1911350" cy="1750060"/>
          </a:xfrm>
          <a:prstGeom prst="pentagon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20220000" flipV="1">
            <a:off x="4678022" y="-302690"/>
            <a:ext cx="1231265" cy="2499995"/>
          </a:xfrm>
          <a:custGeom>
            <a:avLst/>
            <a:gdLst>
              <a:gd name="connsiteX0" fmla="*/ 931 w 1939"/>
              <a:gd name="connsiteY0" fmla="*/ 0 h 3937"/>
              <a:gd name="connsiteX1" fmla="*/ 930 w 1939"/>
              <a:gd name="connsiteY1" fmla="*/ 0 h 3937"/>
              <a:gd name="connsiteX2" fmla="*/ 1861 w 1939"/>
              <a:gd name="connsiteY2" fmla="*/ 931 h 3937"/>
              <a:gd name="connsiteX3" fmla="*/ 1939 w 1939"/>
              <a:gd name="connsiteY3" fmla="*/ 3172 h 3937"/>
              <a:gd name="connsiteX4" fmla="*/ 200 w 1939"/>
              <a:gd name="connsiteY4" fmla="*/ 3937 h 3937"/>
              <a:gd name="connsiteX5" fmla="*/ 0 w 1939"/>
              <a:gd name="connsiteY5" fmla="*/ 931 h 3937"/>
              <a:gd name="connsiteX6" fmla="*/ 931 w 1939"/>
              <a:gd name="connsiteY6" fmla="*/ 0 h 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9" h="3937">
                <a:moveTo>
                  <a:pt x="931" y="0"/>
                </a:moveTo>
                <a:lnTo>
                  <a:pt x="930" y="0"/>
                </a:lnTo>
                <a:cubicBezTo>
                  <a:pt x="1444" y="0"/>
                  <a:pt x="1861" y="417"/>
                  <a:pt x="1861" y="931"/>
                </a:cubicBezTo>
                <a:lnTo>
                  <a:pt x="1939" y="3172"/>
                </a:lnTo>
                <a:cubicBezTo>
                  <a:pt x="1355" y="3344"/>
                  <a:pt x="905" y="3760"/>
                  <a:pt x="200" y="3937"/>
                </a:cubicBezTo>
                <a:lnTo>
                  <a:pt x="0" y="931"/>
                </a:lnTo>
                <a:cubicBezTo>
                  <a:pt x="0" y="417"/>
                  <a:pt x="417" y="0"/>
                  <a:pt x="93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sx="103000" sy="103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1880000" flipV="1">
            <a:off x="4636231" y="4328757"/>
            <a:ext cx="1262380" cy="2846070"/>
          </a:xfrm>
          <a:custGeom>
            <a:avLst/>
            <a:gdLst>
              <a:gd name="connsiteX0" fmla="*/ 950 w 1988"/>
              <a:gd name="connsiteY0" fmla="*/ 0 h 4482"/>
              <a:gd name="connsiteX1" fmla="*/ 949 w 1988"/>
              <a:gd name="connsiteY1" fmla="*/ 0 h 4482"/>
              <a:gd name="connsiteX2" fmla="*/ 1884 w 1988"/>
              <a:gd name="connsiteY2" fmla="*/ 968 h 4482"/>
              <a:gd name="connsiteX3" fmla="*/ 1988 w 1988"/>
              <a:gd name="connsiteY3" fmla="*/ 4482 h 4482"/>
              <a:gd name="connsiteX4" fmla="*/ 0 w 1988"/>
              <a:gd name="connsiteY4" fmla="*/ 3965 h 4482"/>
              <a:gd name="connsiteX5" fmla="*/ 15 w 1988"/>
              <a:gd name="connsiteY5" fmla="*/ 968 h 4482"/>
              <a:gd name="connsiteX6" fmla="*/ 950 w 1988"/>
              <a:gd name="connsiteY6" fmla="*/ 0 h 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8" h="4482">
                <a:moveTo>
                  <a:pt x="950" y="0"/>
                </a:moveTo>
                <a:lnTo>
                  <a:pt x="949" y="0"/>
                </a:lnTo>
                <a:cubicBezTo>
                  <a:pt x="1466" y="0"/>
                  <a:pt x="1884" y="433"/>
                  <a:pt x="1884" y="968"/>
                </a:cubicBezTo>
                <a:lnTo>
                  <a:pt x="1988" y="4482"/>
                </a:lnTo>
                <a:lnTo>
                  <a:pt x="0" y="3965"/>
                </a:lnTo>
                <a:lnTo>
                  <a:pt x="15" y="968"/>
                </a:lnTo>
                <a:cubicBezTo>
                  <a:pt x="15" y="433"/>
                  <a:pt x="433" y="0"/>
                  <a:pt x="950" y="0"/>
                </a:cubicBezTo>
                <a:close/>
              </a:path>
            </a:pathLst>
          </a:custGeom>
          <a:solidFill>
            <a:schemeClr val="bg1"/>
          </a:solidFill>
          <a:ln w="12700" cmpd="sng">
            <a:noFill/>
            <a:prstDash val="solid"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extrusionClr>
              <a:schemeClr val="bg1"/>
            </a:extrusionClr>
            <a:contourClr>
              <a:schemeClr val="bg2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24" name="Freeform 23"/>
          <p:cNvSpPr/>
          <p:nvPr/>
        </p:nvSpPr>
        <p:spPr>
          <a:xfrm rot="16200000" flipV="1">
            <a:off x="1789430" y="902335"/>
            <a:ext cx="1175385" cy="4777740"/>
          </a:xfrm>
          <a:custGeom>
            <a:avLst/>
            <a:gdLst>
              <a:gd name="connsiteX0" fmla="*/ 911 w 1851"/>
              <a:gd name="connsiteY0" fmla="*/ 0 h 7524"/>
              <a:gd name="connsiteX1" fmla="*/ 911 w 1851"/>
              <a:gd name="connsiteY1" fmla="*/ 0 h 7524"/>
              <a:gd name="connsiteX2" fmla="*/ 1822 w 1851"/>
              <a:gd name="connsiteY2" fmla="*/ 911 h 7524"/>
              <a:gd name="connsiteX3" fmla="*/ 1851 w 1851"/>
              <a:gd name="connsiteY3" fmla="*/ 7523 h 7524"/>
              <a:gd name="connsiteX4" fmla="*/ 1 w 1851"/>
              <a:gd name="connsiteY4" fmla="*/ 7524 h 7524"/>
              <a:gd name="connsiteX5" fmla="*/ 0 w 1851"/>
              <a:gd name="connsiteY5" fmla="*/ 911 h 7524"/>
              <a:gd name="connsiteX6" fmla="*/ 911 w 1851"/>
              <a:gd name="connsiteY6" fmla="*/ 0 h 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1" h="7524">
                <a:moveTo>
                  <a:pt x="911" y="0"/>
                </a:moveTo>
                <a:lnTo>
                  <a:pt x="911" y="0"/>
                </a:lnTo>
                <a:cubicBezTo>
                  <a:pt x="1414" y="0"/>
                  <a:pt x="1822" y="408"/>
                  <a:pt x="1822" y="911"/>
                </a:cubicBezTo>
                <a:lnTo>
                  <a:pt x="1851" y="7523"/>
                </a:lnTo>
                <a:lnTo>
                  <a:pt x="1" y="7524"/>
                </a:lnTo>
                <a:lnTo>
                  <a:pt x="0" y="911"/>
                </a:lnTo>
                <a:cubicBezTo>
                  <a:pt x="0" y="408"/>
                  <a:pt x="408" y="0"/>
                  <a:pt x="9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25" name="Freeform 24"/>
          <p:cNvSpPr/>
          <p:nvPr/>
        </p:nvSpPr>
        <p:spPr>
          <a:xfrm rot="3480000" flipV="1">
            <a:off x="8822350" y="-1815199"/>
            <a:ext cx="1165225" cy="5817235"/>
          </a:xfrm>
          <a:custGeom>
            <a:avLst/>
            <a:gdLst>
              <a:gd name="connsiteX0" fmla="*/ 918 w 1835"/>
              <a:gd name="connsiteY0" fmla="*/ 0 h 9161"/>
              <a:gd name="connsiteX1" fmla="*/ 917 w 1835"/>
              <a:gd name="connsiteY1" fmla="*/ 0 h 9161"/>
              <a:gd name="connsiteX2" fmla="*/ 1835 w 1835"/>
              <a:gd name="connsiteY2" fmla="*/ 918 h 9161"/>
              <a:gd name="connsiteX3" fmla="*/ 1698 w 1835"/>
              <a:gd name="connsiteY3" fmla="*/ 9161 h 9161"/>
              <a:gd name="connsiteX4" fmla="*/ 220 w 1835"/>
              <a:gd name="connsiteY4" fmla="*/ 6843 h 9161"/>
              <a:gd name="connsiteX5" fmla="*/ 0 w 1835"/>
              <a:gd name="connsiteY5" fmla="*/ 918 h 9161"/>
              <a:gd name="connsiteX6" fmla="*/ 918 w 1835"/>
              <a:gd name="connsiteY6" fmla="*/ 0 h 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5" h="9161">
                <a:moveTo>
                  <a:pt x="918" y="0"/>
                </a:moveTo>
                <a:lnTo>
                  <a:pt x="917" y="0"/>
                </a:lnTo>
                <a:cubicBezTo>
                  <a:pt x="1424" y="0"/>
                  <a:pt x="1835" y="411"/>
                  <a:pt x="1835" y="918"/>
                </a:cubicBezTo>
                <a:lnTo>
                  <a:pt x="1698" y="9161"/>
                </a:lnTo>
                <a:lnTo>
                  <a:pt x="220" y="6843"/>
                </a:lnTo>
                <a:lnTo>
                  <a:pt x="0" y="918"/>
                </a:lnTo>
                <a:cubicBezTo>
                  <a:pt x="0" y="411"/>
                  <a:pt x="411" y="0"/>
                  <a:pt x="918" y="0"/>
                </a:cubicBezTo>
                <a:close/>
              </a:path>
            </a:pathLst>
          </a:custGeom>
          <a:solidFill>
            <a:schemeClr val="bg1"/>
          </a:solidFill>
          <a:ln w="12700" cmpd="sng">
            <a:noFill/>
            <a:prstDash val="solid"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extrusionClr>
              <a:schemeClr val="bg1"/>
            </a:extrusionClr>
            <a:contourClr>
              <a:schemeClr val="bg2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26" name="Freeform 25"/>
          <p:cNvSpPr/>
          <p:nvPr/>
        </p:nvSpPr>
        <p:spPr>
          <a:xfrm rot="7500000" flipV="1">
            <a:off x="8797988" y="2753826"/>
            <a:ext cx="1192530" cy="5831840"/>
          </a:xfrm>
          <a:custGeom>
            <a:avLst/>
            <a:gdLst>
              <a:gd name="connsiteX0" fmla="*/ 939 w 1878"/>
              <a:gd name="connsiteY0" fmla="*/ 0 h 9184"/>
              <a:gd name="connsiteX1" fmla="*/ 939 w 1878"/>
              <a:gd name="connsiteY1" fmla="*/ 0 h 9184"/>
              <a:gd name="connsiteX2" fmla="*/ 1878 w 1878"/>
              <a:gd name="connsiteY2" fmla="*/ 939 h 9184"/>
              <a:gd name="connsiteX3" fmla="*/ 1841 w 1878"/>
              <a:gd name="connsiteY3" fmla="*/ 6736 h 9184"/>
              <a:gd name="connsiteX4" fmla="*/ 65 w 1878"/>
              <a:gd name="connsiteY4" fmla="*/ 9184 h 9184"/>
              <a:gd name="connsiteX5" fmla="*/ 0 w 1878"/>
              <a:gd name="connsiteY5" fmla="*/ 939 h 9184"/>
              <a:gd name="connsiteX6" fmla="*/ 939 w 1878"/>
              <a:gd name="connsiteY6" fmla="*/ 0 h 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8" h="9184">
                <a:moveTo>
                  <a:pt x="939" y="0"/>
                </a:moveTo>
                <a:lnTo>
                  <a:pt x="939" y="0"/>
                </a:lnTo>
                <a:cubicBezTo>
                  <a:pt x="1458" y="0"/>
                  <a:pt x="1878" y="420"/>
                  <a:pt x="1878" y="939"/>
                </a:cubicBezTo>
                <a:lnTo>
                  <a:pt x="1841" y="6736"/>
                </a:lnTo>
                <a:lnTo>
                  <a:pt x="65" y="9184"/>
                </a:lnTo>
                <a:lnTo>
                  <a:pt x="0" y="939"/>
                </a:lnTo>
                <a:cubicBezTo>
                  <a:pt x="0" y="420"/>
                  <a:pt x="420" y="0"/>
                  <a:pt x="939" y="0"/>
                </a:cubicBezTo>
                <a:close/>
              </a:path>
            </a:pathLst>
          </a:custGeom>
          <a:solidFill>
            <a:schemeClr val="bg1"/>
          </a:solidFill>
          <a:ln w="12700" cmpd="sng">
            <a:noFill/>
            <a:prstDash val="solid"/>
          </a:ln>
          <a:effectLst>
            <a:outerShdw blurRad="508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extrusionClr>
              <a:schemeClr val="bg1"/>
            </a:extrusionClr>
            <a:contourClr>
              <a:schemeClr val="bg2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5112385" y="971550"/>
            <a:ext cx="798195" cy="1070610"/>
            <a:chOff x="8051" y="1530"/>
            <a:chExt cx="1257" cy="1686"/>
          </a:xfrm>
        </p:grpSpPr>
        <p:pic>
          <p:nvPicPr>
            <p:cNvPr id="33" name="Graphic 28" descr="Single gear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520000">
              <a:off x="8051" y="2258"/>
              <a:ext cx="958" cy="958"/>
            </a:xfrm>
            <a:prstGeom prst="rect">
              <a:avLst/>
            </a:prstGeom>
          </p:spPr>
        </p:pic>
        <p:pic>
          <p:nvPicPr>
            <p:cNvPr id="34" name="Graphic 28" descr="Single gear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520000">
              <a:off x="8350" y="1530"/>
              <a:ext cx="958" cy="958"/>
            </a:xfrm>
            <a:prstGeom prst="rect">
              <a:avLst/>
            </a:prstGeom>
          </p:spPr>
        </p:pic>
      </p:grpSp>
      <p:pic>
        <p:nvPicPr>
          <p:cNvPr id="35" name="Picture 34" descr="pngwing.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610" y="1774825"/>
            <a:ext cx="876300" cy="876300"/>
          </a:xfrm>
          <a:prstGeom prst="rect">
            <a:avLst/>
          </a:prstGeom>
        </p:spPr>
      </p:pic>
      <p:pic>
        <p:nvPicPr>
          <p:cNvPr id="36" name="Picture 35" descr="data-catalo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075" y="3921760"/>
            <a:ext cx="953770" cy="953770"/>
          </a:xfrm>
          <a:prstGeom prst="rect">
            <a:avLst/>
          </a:prstGeom>
        </p:spPr>
      </p:pic>
      <p:pic>
        <p:nvPicPr>
          <p:cNvPr id="37" name="Picture 36" descr="Remote-Infrastructure-Management-Servicesbb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">
            <a:off x="4667250" y="4782185"/>
            <a:ext cx="1581150" cy="1054100"/>
          </a:xfrm>
          <a:prstGeom prst="rect">
            <a:avLst/>
          </a:prstGeom>
        </p:spPr>
      </p:pic>
      <p:sp>
        <p:nvSpPr>
          <p:cNvPr id="41" name="Text Box 40"/>
          <p:cNvSpPr txBox="1"/>
          <p:nvPr/>
        </p:nvSpPr>
        <p:spPr>
          <a:xfrm>
            <a:off x="5936352" y="90041"/>
            <a:ext cx="312801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0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Solution Implementation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Follow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Industry best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practices.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Use the latest technologies.</a:t>
            </a:r>
            <a:endParaRPr lang="en-US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Continuous delivery with Agile approach.</a:t>
            </a:r>
            <a:endParaRPr lang="en-I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</a:endParaRPr>
          </a:p>
        </p:txBody>
      </p:sp>
      <p:pic>
        <p:nvPicPr>
          <p:cNvPr id="43" name="Picture 42" descr="images-removebg-previe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035" y="2566035"/>
            <a:ext cx="1562735" cy="15627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42910" y="4717640"/>
            <a:ext cx="25978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Insights with Data Experts</a:t>
            </a:r>
            <a:endParaRPr lang="en-IN" altLang="en-US" sz="20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Data Architecture and Management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ctr"/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Dashboard and Visualization.</a:t>
            </a:r>
            <a:endParaRPr lang="en-US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  <a:sym typeface="+mn-ea"/>
            </a:endParaRPr>
          </a:p>
          <a:p>
            <a:pPr algn="ctr"/>
            <a:r>
              <a:rPr lang="en-US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  <a:sym typeface="+mn-ea"/>
              </a:rPr>
              <a:t>Advance Analytics using AI/ML</a:t>
            </a:r>
            <a:endParaRPr lang="en-I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Economica" panose="0200050604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65" y="2266679"/>
            <a:ext cx="1697357" cy="1686831"/>
          </a:xfrm>
          <a:prstGeom prst="rect">
            <a:avLst/>
          </a:prstGeom>
        </p:spPr>
      </p:pic>
      <p:sp>
        <p:nvSpPr>
          <p:cNvPr id="85" name="Rectangles 84"/>
          <p:cNvSpPr/>
          <p:nvPr/>
        </p:nvSpPr>
        <p:spPr>
          <a:xfrm>
            <a:off x="100965" y="4058285"/>
            <a:ext cx="3714750" cy="16617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2"/>
              </a:rPr>
              <a:t>www.soulunileaders.com</a:t>
            </a:r>
            <a:endParaRPr lang="en-IN" smtClean="0"/>
          </a:p>
          <a:p>
            <a:r>
              <a:rPr lang="en-US" smtClean="0">
                <a:solidFill>
                  <a:schemeClr val="tx1"/>
                </a:solidFill>
              </a:rPr>
              <a:t>Email: soul@soulunileaders.com </a:t>
            </a:r>
            <a:endParaRPr lang="en-US" smtClean="0">
              <a:solidFill>
                <a:schemeClr val="tx1"/>
              </a:solidFill>
            </a:endParaRPr>
          </a:p>
          <a:p>
            <a:r>
              <a:rPr lang="en-US" smtClean="0">
                <a:solidFill>
                  <a:schemeClr val="tx1"/>
                </a:solidFill>
              </a:rPr>
              <a:t>| Phone: +91 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7077769334</a:t>
            </a:r>
            <a:r>
              <a:rPr lang="en-US" smtClean="0">
                <a:solidFill>
                  <a:schemeClr val="tx1"/>
                </a:solidFill>
              </a:rPr>
              <a:t> |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Freeform 44"/>
          <p:cNvSpPr/>
          <p:nvPr/>
        </p:nvSpPr>
        <p:spPr bwMode="auto">
          <a:xfrm>
            <a:off x="3953510" y="865505"/>
            <a:ext cx="2233295" cy="1683385"/>
          </a:xfrm>
          <a:custGeom>
            <a:avLst/>
            <a:gdLst>
              <a:gd name="connsiteX0" fmla="*/ 1567452 w 2086480"/>
              <a:gd name="connsiteY0" fmla="*/ 0 h 1506263"/>
              <a:gd name="connsiteX1" fmla="*/ 2086480 w 2086480"/>
              <a:gd name="connsiteY1" fmla="*/ 605345 h 1506263"/>
              <a:gd name="connsiteX2" fmla="*/ 1567452 w 2086480"/>
              <a:gd name="connsiteY2" fmla="*/ 1210690 h 1506263"/>
              <a:gd name="connsiteX3" fmla="*/ 1567452 w 2086480"/>
              <a:gd name="connsiteY3" fmla="*/ 1098508 h 1506263"/>
              <a:gd name="connsiteX4" fmla="*/ 1549874 w 2086480"/>
              <a:gd name="connsiteY4" fmla="*/ 1098965 h 1506263"/>
              <a:gd name="connsiteX5" fmla="*/ 1490343 w 2086480"/>
              <a:gd name="connsiteY5" fmla="*/ 1105318 h 1506263"/>
              <a:gd name="connsiteX6" fmla="*/ 1430812 w 2086480"/>
              <a:gd name="connsiteY6" fmla="*/ 1115643 h 1506263"/>
              <a:gd name="connsiteX7" fmla="*/ 1372868 w 2086480"/>
              <a:gd name="connsiteY7" fmla="*/ 1129938 h 1506263"/>
              <a:gd name="connsiteX8" fmla="*/ 1316512 w 2086480"/>
              <a:gd name="connsiteY8" fmla="*/ 1146616 h 1506263"/>
              <a:gd name="connsiteX9" fmla="*/ 1261743 w 2086480"/>
              <a:gd name="connsiteY9" fmla="*/ 1168059 h 1506263"/>
              <a:gd name="connsiteX10" fmla="*/ 1208562 w 2086480"/>
              <a:gd name="connsiteY10" fmla="*/ 1191885 h 1506263"/>
              <a:gd name="connsiteX11" fmla="*/ 1156968 w 2086480"/>
              <a:gd name="connsiteY11" fmla="*/ 1219681 h 1506263"/>
              <a:gd name="connsiteX12" fmla="*/ 1106168 w 2086480"/>
              <a:gd name="connsiteY12" fmla="*/ 1249860 h 1506263"/>
              <a:gd name="connsiteX13" fmla="*/ 1057749 w 2086480"/>
              <a:gd name="connsiteY13" fmla="*/ 1285599 h 1506263"/>
              <a:gd name="connsiteX14" fmla="*/ 1011712 w 2086480"/>
              <a:gd name="connsiteY14" fmla="*/ 1322132 h 1506263"/>
              <a:gd name="connsiteX15" fmla="*/ 968849 w 2086480"/>
              <a:gd name="connsiteY15" fmla="*/ 1363429 h 1506263"/>
              <a:gd name="connsiteX16" fmla="*/ 928368 w 2086480"/>
              <a:gd name="connsiteY16" fmla="*/ 1405521 h 1506263"/>
              <a:gd name="connsiteX17" fmla="*/ 890268 w 2086480"/>
              <a:gd name="connsiteY17" fmla="*/ 1451584 h 1506263"/>
              <a:gd name="connsiteX18" fmla="*/ 854549 w 2086480"/>
              <a:gd name="connsiteY18" fmla="*/ 1500030 h 1506263"/>
              <a:gd name="connsiteX19" fmla="*/ 850773 w 2086480"/>
              <a:gd name="connsiteY19" fmla="*/ 1506263 h 1506263"/>
              <a:gd name="connsiteX20" fmla="*/ 635326 w 2086480"/>
              <a:gd name="connsiteY20" fmla="*/ 894124 h 1506263"/>
              <a:gd name="connsiteX21" fmla="*/ 0 w 2086480"/>
              <a:gd name="connsiteY21" fmla="*/ 1013137 h 1506263"/>
              <a:gd name="connsiteX22" fmla="*/ 4443 w 2086480"/>
              <a:gd name="connsiteY22" fmla="*/ 1006045 h 1506263"/>
              <a:gd name="connsiteX23" fmla="*/ 37780 w 2086480"/>
              <a:gd name="connsiteY23" fmla="*/ 952834 h 1506263"/>
              <a:gd name="connsiteX24" fmla="*/ 72705 w 2086480"/>
              <a:gd name="connsiteY24" fmla="*/ 901212 h 1506263"/>
              <a:gd name="connsiteX25" fmla="*/ 110805 w 2086480"/>
              <a:gd name="connsiteY25" fmla="*/ 850384 h 1506263"/>
              <a:gd name="connsiteX26" fmla="*/ 190180 w 2086480"/>
              <a:gd name="connsiteY26" fmla="*/ 754287 h 1506263"/>
              <a:gd name="connsiteX27" fmla="*/ 274318 w 2086480"/>
              <a:gd name="connsiteY27" fmla="*/ 664544 h 1506263"/>
              <a:gd name="connsiteX28" fmla="*/ 319561 w 2086480"/>
              <a:gd name="connsiteY28" fmla="*/ 621658 h 1506263"/>
              <a:gd name="connsiteX29" fmla="*/ 365599 w 2086480"/>
              <a:gd name="connsiteY29" fmla="*/ 580360 h 1506263"/>
              <a:gd name="connsiteX30" fmla="*/ 411637 w 2086480"/>
              <a:gd name="connsiteY30" fmla="*/ 540650 h 1506263"/>
              <a:gd name="connsiteX31" fmla="*/ 460055 w 2086480"/>
              <a:gd name="connsiteY31" fmla="*/ 502529 h 1506263"/>
              <a:gd name="connsiteX32" fmla="*/ 508474 w 2086480"/>
              <a:gd name="connsiteY32" fmla="*/ 465997 h 1506263"/>
              <a:gd name="connsiteX33" fmla="*/ 559274 w 2086480"/>
              <a:gd name="connsiteY33" fmla="*/ 431052 h 1506263"/>
              <a:gd name="connsiteX34" fmla="*/ 610868 w 2086480"/>
              <a:gd name="connsiteY34" fmla="*/ 397697 h 1506263"/>
              <a:gd name="connsiteX35" fmla="*/ 664049 w 2086480"/>
              <a:gd name="connsiteY35" fmla="*/ 366723 h 1506263"/>
              <a:gd name="connsiteX36" fmla="*/ 718024 w 2086480"/>
              <a:gd name="connsiteY36" fmla="*/ 336544 h 1506263"/>
              <a:gd name="connsiteX37" fmla="*/ 772793 w 2086480"/>
              <a:gd name="connsiteY37" fmla="*/ 309542 h 1506263"/>
              <a:gd name="connsiteX38" fmla="*/ 827562 w 2086480"/>
              <a:gd name="connsiteY38" fmla="*/ 283333 h 1506263"/>
              <a:gd name="connsiteX39" fmla="*/ 883918 w 2086480"/>
              <a:gd name="connsiteY39" fmla="*/ 258714 h 1506263"/>
              <a:gd name="connsiteX40" fmla="*/ 940274 w 2086480"/>
              <a:gd name="connsiteY40" fmla="*/ 235682 h 1506263"/>
              <a:gd name="connsiteX41" fmla="*/ 998218 w 2086480"/>
              <a:gd name="connsiteY41" fmla="*/ 214239 h 1506263"/>
              <a:gd name="connsiteX42" fmla="*/ 1057749 w 2086480"/>
              <a:gd name="connsiteY42" fmla="*/ 195973 h 1506263"/>
              <a:gd name="connsiteX43" fmla="*/ 1117281 w 2086480"/>
              <a:gd name="connsiteY43" fmla="*/ 177706 h 1506263"/>
              <a:gd name="connsiteX44" fmla="*/ 1176812 w 2086480"/>
              <a:gd name="connsiteY44" fmla="*/ 162617 h 1506263"/>
              <a:gd name="connsiteX45" fmla="*/ 1237137 w 2086480"/>
              <a:gd name="connsiteY45" fmla="*/ 150704 h 1506263"/>
              <a:gd name="connsiteX46" fmla="*/ 1298256 w 2086480"/>
              <a:gd name="connsiteY46" fmla="*/ 137997 h 1506263"/>
              <a:gd name="connsiteX47" fmla="*/ 1359374 w 2086480"/>
              <a:gd name="connsiteY47" fmla="*/ 129261 h 1506263"/>
              <a:gd name="connsiteX48" fmla="*/ 1422081 w 2086480"/>
              <a:gd name="connsiteY48" fmla="*/ 122907 h 1506263"/>
              <a:gd name="connsiteX49" fmla="*/ 1484787 w 2086480"/>
              <a:gd name="connsiteY49" fmla="*/ 117348 h 1506263"/>
              <a:gd name="connsiteX50" fmla="*/ 1546699 w 2086480"/>
              <a:gd name="connsiteY50" fmla="*/ 114171 h 1506263"/>
              <a:gd name="connsiteX51" fmla="*/ 1567452 w 2086480"/>
              <a:gd name="connsiteY51" fmla="*/ 113659 h 150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086480" h="1506263">
                <a:moveTo>
                  <a:pt x="1567452" y="0"/>
                </a:moveTo>
                <a:lnTo>
                  <a:pt x="2086480" y="605345"/>
                </a:lnTo>
                <a:lnTo>
                  <a:pt x="1567452" y="1210690"/>
                </a:lnTo>
                <a:lnTo>
                  <a:pt x="1567452" y="1098508"/>
                </a:lnTo>
                <a:lnTo>
                  <a:pt x="1549874" y="1098965"/>
                </a:lnTo>
                <a:lnTo>
                  <a:pt x="1490343" y="1105318"/>
                </a:lnTo>
                <a:lnTo>
                  <a:pt x="1430812" y="1115643"/>
                </a:lnTo>
                <a:lnTo>
                  <a:pt x="1372868" y="1129938"/>
                </a:lnTo>
                <a:lnTo>
                  <a:pt x="1316512" y="1146616"/>
                </a:lnTo>
                <a:lnTo>
                  <a:pt x="1261743" y="1168059"/>
                </a:lnTo>
                <a:lnTo>
                  <a:pt x="1208562" y="1191885"/>
                </a:lnTo>
                <a:lnTo>
                  <a:pt x="1156968" y="1219681"/>
                </a:lnTo>
                <a:lnTo>
                  <a:pt x="1106168" y="1249860"/>
                </a:lnTo>
                <a:lnTo>
                  <a:pt x="1057749" y="1285599"/>
                </a:lnTo>
                <a:lnTo>
                  <a:pt x="1011712" y="1322132"/>
                </a:lnTo>
                <a:lnTo>
                  <a:pt x="968849" y="1363429"/>
                </a:lnTo>
                <a:lnTo>
                  <a:pt x="928368" y="1405521"/>
                </a:lnTo>
                <a:lnTo>
                  <a:pt x="890268" y="1451584"/>
                </a:lnTo>
                <a:lnTo>
                  <a:pt x="854549" y="1500030"/>
                </a:lnTo>
                <a:lnTo>
                  <a:pt x="850773" y="1506263"/>
                </a:lnTo>
                <a:lnTo>
                  <a:pt x="635326" y="894124"/>
                </a:lnTo>
                <a:lnTo>
                  <a:pt x="0" y="1013137"/>
                </a:lnTo>
                <a:lnTo>
                  <a:pt x="4443" y="1006045"/>
                </a:lnTo>
                <a:lnTo>
                  <a:pt x="37780" y="952834"/>
                </a:lnTo>
                <a:lnTo>
                  <a:pt x="72705" y="901212"/>
                </a:lnTo>
                <a:lnTo>
                  <a:pt x="110805" y="850384"/>
                </a:lnTo>
                <a:lnTo>
                  <a:pt x="190180" y="754287"/>
                </a:lnTo>
                <a:lnTo>
                  <a:pt x="274318" y="664544"/>
                </a:lnTo>
                <a:lnTo>
                  <a:pt x="319561" y="621658"/>
                </a:lnTo>
                <a:lnTo>
                  <a:pt x="365599" y="580360"/>
                </a:lnTo>
                <a:lnTo>
                  <a:pt x="411637" y="540650"/>
                </a:lnTo>
                <a:lnTo>
                  <a:pt x="460055" y="502529"/>
                </a:lnTo>
                <a:lnTo>
                  <a:pt x="508474" y="465997"/>
                </a:lnTo>
                <a:lnTo>
                  <a:pt x="559274" y="431052"/>
                </a:lnTo>
                <a:lnTo>
                  <a:pt x="610868" y="397697"/>
                </a:lnTo>
                <a:lnTo>
                  <a:pt x="664049" y="366723"/>
                </a:lnTo>
                <a:lnTo>
                  <a:pt x="718024" y="336544"/>
                </a:lnTo>
                <a:lnTo>
                  <a:pt x="772793" y="309542"/>
                </a:lnTo>
                <a:lnTo>
                  <a:pt x="827562" y="283333"/>
                </a:lnTo>
                <a:lnTo>
                  <a:pt x="883918" y="258714"/>
                </a:lnTo>
                <a:lnTo>
                  <a:pt x="940274" y="235682"/>
                </a:lnTo>
                <a:lnTo>
                  <a:pt x="998218" y="214239"/>
                </a:lnTo>
                <a:lnTo>
                  <a:pt x="1057749" y="195973"/>
                </a:lnTo>
                <a:lnTo>
                  <a:pt x="1117281" y="177706"/>
                </a:lnTo>
                <a:lnTo>
                  <a:pt x="1176812" y="162617"/>
                </a:lnTo>
                <a:lnTo>
                  <a:pt x="1237137" y="150704"/>
                </a:lnTo>
                <a:lnTo>
                  <a:pt x="1298256" y="137997"/>
                </a:lnTo>
                <a:lnTo>
                  <a:pt x="1359374" y="129261"/>
                </a:lnTo>
                <a:lnTo>
                  <a:pt x="1422081" y="122907"/>
                </a:lnTo>
                <a:lnTo>
                  <a:pt x="1484787" y="117348"/>
                </a:lnTo>
                <a:lnTo>
                  <a:pt x="1546699" y="114171"/>
                </a:lnTo>
                <a:lnTo>
                  <a:pt x="1567452" y="113659"/>
                </a:lnTo>
                <a:close/>
              </a:path>
            </a:pathLst>
          </a:custGeom>
          <a:solidFill>
            <a:srgbClr val="373F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38" name="Freeform 37"/>
          <p:cNvSpPr/>
          <p:nvPr/>
        </p:nvSpPr>
        <p:spPr bwMode="auto">
          <a:xfrm>
            <a:off x="5688330" y="993140"/>
            <a:ext cx="1929765" cy="1845310"/>
          </a:xfrm>
          <a:custGeom>
            <a:avLst/>
            <a:gdLst>
              <a:gd name="connsiteX0" fmla="*/ 1749 w 1663467"/>
              <a:gd name="connsiteY0" fmla="*/ 0 h 1603741"/>
              <a:gd name="connsiteX1" fmla="*/ 10350 w 1663467"/>
              <a:gd name="connsiteY1" fmla="*/ 218 h 1603741"/>
              <a:gd name="connsiteX2" fmla="*/ 72323 w 1663467"/>
              <a:gd name="connsiteY2" fmla="*/ 3395 h 1603741"/>
              <a:gd name="connsiteX3" fmla="*/ 135090 w 1663467"/>
              <a:gd name="connsiteY3" fmla="*/ 8954 h 1603741"/>
              <a:gd name="connsiteX4" fmla="*/ 197857 w 1663467"/>
              <a:gd name="connsiteY4" fmla="*/ 15308 h 1603741"/>
              <a:gd name="connsiteX5" fmla="*/ 259035 w 1663467"/>
              <a:gd name="connsiteY5" fmla="*/ 24044 h 1603741"/>
              <a:gd name="connsiteX6" fmla="*/ 321007 w 1663467"/>
              <a:gd name="connsiteY6" fmla="*/ 36751 h 1603741"/>
              <a:gd name="connsiteX7" fmla="*/ 380596 w 1663467"/>
              <a:gd name="connsiteY7" fmla="*/ 50252 h 1603741"/>
              <a:gd name="connsiteX8" fmla="*/ 441774 w 1663467"/>
              <a:gd name="connsiteY8" fmla="*/ 63754 h 1603741"/>
              <a:gd name="connsiteX9" fmla="*/ 499774 w 1663467"/>
              <a:gd name="connsiteY9" fmla="*/ 82020 h 1603741"/>
              <a:gd name="connsiteX10" fmla="*/ 559363 w 1663467"/>
              <a:gd name="connsiteY10" fmla="*/ 100286 h 1603741"/>
              <a:gd name="connsiteX11" fmla="*/ 617363 w 1663467"/>
              <a:gd name="connsiteY11" fmla="*/ 121729 h 1603741"/>
              <a:gd name="connsiteX12" fmla="*/ 673774 w 1663467"/>
              <a:gd name="connsiteY12" fmla="*/ 144761 h 1603741"/>
              <a:gd name="connsiteX13" fmla="*/ 730185 w 1663467"/>
              <a:gd name="connsiteY13" fmla="*/ 169381 h 1603741"/>
              <a:gd name="connsiteX14" fmla="*/ 786596 w 1663467"/>
              <a:gd name="connsiteY14" fmla="*/ 195589 h 1603741"/>
              <a:gd name="connsiteX15" fmla="*/ 839828 w 1663467"/>
              <a:gd name="connsiteY15" fmla="*/ 222591 h 1603741"/>
              <a:gd name="connsiteX16" fmla="*/ 893856 w 1663467"/>
              <a:gd name="connsiteY16" fmla="*/ 252770 h 1603741"/>
              <a:gd name="connsiteX17" fmla="*/ 947089 w 1663467"/>
              <a:gd name="connsiteY17" fmla="*/ 283744 h 1603741"/>
              <a:gd name="connsiteX18" fmla="*/ 998732 w 1663467"/>
              <a:gd name="connsiteY18" fmla="*/ 317099 h 1603741"/>
              <a:gd name="connsiteX19" fmla="*/ 1049582 w 1663467"/>
              <a:gd name="connsiteY19" fmla="*/ 352044 h 1603741"/>
              <a:gd name="connsiteX20" fmla="*/ 1098047 w 1663467"/>
              <a:gd name="connsiteY20" fmla="*/ 388576 h 1603741"/>
              <a:gd name="connsiteX21" fmla="*/ 1146513 w 1663467"/>
              <a:gd name="connsiteY21" fmla="*/ 426697 h 1603741"/>
              <a:gd name="connsiteX22" fmla="*/ 1194184 w 1663467"/>
              <a:gd name="connsiteY22" fmla="*/ 466407 h 1603741"/>
              <a:gd name="connsiteX23" fmla="*/ 1240266 w 1663467"/>
              <a:gd name="connsiteY23" fmla="*/ 507705 h 1603741"/>
              <a:gd name="connsiteX24" fmla="*/ 1283965 w 1663467"/>
              <a:gd name="connsiteY24" fmla="*/ 550591 h 1603741"/>
              <a:gd name="connsiteX25" fmla="*/ 1368184 w 1663467"/>
              <a:gd name="connsiteY25" fmla="*/ 640334 h 1603741"/>
              <a:gd name="connsiteX26" fmla="*/ 1447636 w 1663467"/>
              <a:gd name="connsiteY26" fmla="*/ 736431 h 1603741"/>
              <a:gd name="connsiteX27" fmla="*/ 1485773 w 1663467"/>
              <a:gd name="connsiteY27" fmla="*/ 787259 h 1603741"/>
              <a:gd name="connsiteX28" fmla="*/ 1520732 w 1663467"/>
              <a:gd name="connsiteY28" fmla="*/ 838881 h 1603741"/>
              <a:gd name="connsiteX29" fmla="*/ 1555690 w 1663467"/>
              <a:gd name="connsiteY29" fmla="*/ 892092 h 1603741"/>
              <a:gd name="connsiteX30" fmla="*/ 1565331 w 1663467"/>
              <a:gd name="connsiteY30" fmla="*/ 908232 h 1603741"/>
              <a:gd name="connsiteX31" fmla="*/ 1663467 w 1663467"/>
              <a:gd name="connsiteY31" fmla="*/ 851574 h 1603741"/>
              <a:gd name="connsiteX32" fmla="*/ 1398739 w 1663467"/>
              <a:gd name="connsiteY32" fmla="*/ 1603741 h 1603741"/>
              <a:gd name="connsiteX33" fmla="*/ 614980 w 1663467"/>
              <a:gd name="connsiteY33" fmla="*/ 1456918 h 1603741"/>
              <a:gd name="connsiteX34" fmla="*/ 712119 w 1663467"/>
              <a:gd name="connsiteY34" fmla="*/ 1400834 h 1603741"/>
              <a:gd name="connsiteX35" fmla="*/ 703171 w 1663467"/>
              <a:gd name="connsiteY35" fmla="*/ 1386077 h 1603741"/>
              <a:gd name="connsiteX36" fmla="*/ 667418 w 1663467"/>
              <a:gd name="connsiteY36" fmla="*/ 1337631 h 1603741"/>
              <a:gd name="connsiteX37" fmla="*/ 629281 w 1663467"/>
              <a:gd name="connsiteY37" fmla="*/ 1291568 h 1603741"/>
              <a:gd name="connsiteX38" fmla="*/ 588760 w 1663467"/>
              <a:gd name="connsiteY38" fmla="*/ 1249476 h 1603741"/>
              <a:gd name="connsiteX39" fmla="*/ 545856 w 1663467"/>
              <a:gd name="connsiteY39" fmla="*/ 1208179 h 1603741"/>
              <a:gd name="connsiteX40" fmla="*/ 499774 w 1663467"/>
              <a:gd name="connsiteY40" fmla="*/ 1171646 h 1603741"/>
              <a:gd name="connsiteX41" fmla="*/ 451309 w 1663467"/>
              <a:gd name="connsiteY41" fmla="*/ 1135907 h 1603741"/>
              <a:gd name="connsiteX42" fmla="*/ 402048 w 1663467"/>
              <a:gd name="connsiteY42" fmla="*/ 1105728 h 1603741"/>
              <a:gd name="connsiteX43" fmla="*/ 350405 w 1663467"/>
              <a:gd name="connsiteY43" fmla="*/ 1077932 h 1603741"/>
              <a:gd name="connsiteX44" fmla="*/ 295583 w 1663467"/>
              <a:gd name="connsiteY44" fmla="*/ 1054106 h 1603741"/>
              <a:gd name="connsiteX45" fmla="*/ 240761 w 1663467"/>
              <a:gd name="connsiteY45" fmla="*/ 1032663 h 1603741"/>
              <a:gd name="connsiteX46" fmla="*/ 184350 w 1663467"/>
              <a:gd name="connsiteY46" fmla="*/ 1015985 h 1603741"/>
              <a:gd name="connsiteX47" fmla="*/ 126350 w 1663467"/>
              <a:gd name="connsiteY47" fmla="*/ 1001690 h 1603741"/>
              <a:gd name="connsiteX48" fmla="*/ 68350 w 1663467"/>
              <a:gd name="connsiteY48" fmla="*/ 991365 h 1603741"/>
              <a:gd name="connsiteX49" fmla="*/ 7172 w 1663467"/>
              <a:gd name="connsiteY49" fmla="*/ 985012 h 1603741"/>
              <a:gd name="connsiteX50" fmla="*/ 0 w 1663467"/>
              <a:gd name="connsiteY50" fmla="*/ 984821 h 1603741"/>
              <a:gd name="connsiteX51" fmla="*/ 423071 w 1663467"/>
              <a:gd name="connsiteY51" fmla="*/ 491391 h 160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663467" h="1603741">
                <a:moveTo>
                  <a:pt x="1749" y="0"/>
                </a:moveTo>
                <a:lnTo>
                  <a:pt x="10350" y="218"/>
                </a:lnTo>
                <a:lnTo>
                  <a:pt x="72323" y="3395"/>
                </a:lnTo>
                <a:lnTo>
                  <a:pt x="135090" y="8954"/>
                </a:lnTo>
                <a:lnTo>
                  <a:pt x="197857" y="15308"/>
                </a:lnTo>
                <a:lnTo>
                  <a:pt x="259035" y="24044"/>
                </a:lnTo>
                <a:lnTo>
                  <a:pt x="321007" y="36751"/>
                </a:lnTo>
                <a:lnTo>
                  <a:pt x="380596" y="50252"/>
                </a:lnTo>
                <a:lnTo>
                  <a:pt x="441774" y="63754"/>
                </a:lnTo>
                <a:lnTo>
                  <a:pt x="499774" y="82020"/>
                </a:lnTo>
                <a:lnTo>
                  <a:pt x="559363" y="100286"/>
                </a:lnTo>
                <a:lnTo>
                  <a:pt x="617363" y="121729"/>
                </a:lnTo>
                <a:lnTo>
                  <a:pt x="673774" y="144761"/>
                </a:lnTo>
                <a:lnTo>
                  <a:pt x="730185" y="169381"/>
                </a:lnTo>
                <a:lnTo>
                  <a:pt x="786596" y="195589"/>
                </a:lnTo>
                <a:lnTo>
                  <a:pt x="839828" y="222591"/>
                </a:lnTo>
                <a:lnTo>
                  <a:pt x="893856" y="252770"/>
                </a:lnTo>
                <a:lnTo>
                  <a:pt x="947089" y="283744"/>
                </a:lnTo>
                <a:lnTo>
                  <a:pt x="998732" y="317099"/>
                </a:lnTo>
                <a:lnTo>
                  <a:pt x="1049582" y="352044"/>
                </a:lnTo>
                <a:lnTo>
                  <a:pt x="1098047" y="388576"/>
                </a:lnTo>
                <a:lnTo>
                  <a:pt x="1146513" y="426697"/>
                </a:lnTo>
                <a:lnTo>
                  <a:pt x="1194184" y="466407"/>
                </a:lnTo>
                <a:lnTo>
                  <a:pt x="1240266" y="507705"/>
                </a:lnTo>
                <a:lnTo>
                  <a:pt x="1283965" y="550591"/>
                </a:lnTo>
                <a:lnTo>
                  <a:pt x="1368184" y="640334"/>
                </a:lnTo>
                <a:lnTo>
                  <a:pt x="1447636" y="736431"/>
                </a:lnTo>
                <a:lnTo>
                  <a:pt x="1485773" y="787259"/>
                </a:lnTo>
                <a:lnTo>
                  <a:pt x="1520732" y="838881"/>
                </a:lnTo>
                <a:lnTo>
                  <a:pt x="1555690" y="892092"/>
                </a:lnTo>
                <a:lnTo>
                  <a:pt x="1565331" y="908232"/>
                </a:lnTo>
                <a:lnTo>
                  <a:pt x="1663467" y="851574"/>
                </a:lnTo>
                <a:lnTo>
                  <a:pt x="1398739" y="1603741"/>
                </a:lnTo>
                <a:lnTo>
                  <a:pt x="614980" y="1456918"/>
                </a:lnTo>
                <a:lnTo>
                  <a:pt x="712119" y="1400834"/>
                </a:lnTo>
                <a:lnTo>
                  <a:pt x="703171" y="1386077"/>
                </a:lnTo>
                <a:lnTo>
                  <a:pt x="667418" y="1337631"/>
                </a:lnTo>
                <a:lnTo>
                  <a:pt x="629281" y="1291568"/>
                </a:lnTo>
                <a:lnTo>
                  <a:pt x="588760" y="1249476"/>
                </a:lnTo>
                <a:lnTo>
                  <a:pt x="545856" y="1208179"/>
                </a:lnTo>
                <a:lnTo>
                  <a:pt x="499774" y="1171646"/>
                </a:lnTo>
                <a:lnTo>
                  <a:pt x="451309" y="1135907"/>
                </a:lnTo>
                <a:lnTo>
                  <a:pt x="402048" y="1105728"/>
                </a:lnTo>
                <a:lnTo>
                  <a:pt x="350405" y="1077932"/>
                </a:lnTo>
                <a:lnTo>
                  <a:pt x="295583" y="1054106"/>
                </a:lnTo>
                <a:lnTo>
                  <a:pt x="240761" y="1032663"/>
                </a:lnTo>
                <a:lnTo>
                  <a:pt x="184350" y="1015985"/>
                </a:lnTo>
                <a:lnTo>
                  <a:pt x="126350" y="1001690"/>
                </a:lnTo>
                <a:lnTo>
                  <a:pt x="68350" y="991365"/>
                </a:lnTo>
                <a:lnTo>
                  <a:pt x="7172" y="985012"/>
                </a:lnTo>
                <a:lnTo>
                  <a:pt x="0" y="984821"/>
                </a:lnTo>
                <a:lnTo>
                  <a:pt x="423071" y="491391"/>
                </a:lnTo>
                <a:close/>
              </a:path>
            </a:pathLst>
          </a:custGeom>
          <a:solidFill>
            <a:srgbClr val="EFB00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42" name="Freeform 41"/>
          <p:cNvSpPr/>
          <p:nvPr/>
        </p:nvSpPr>
        <p:spPr bwMode="auto">
          <a:xfrm>
            <a:off x="5168265" y="3665220"/>
            <a:ext cx="2235835" cy="1684020"/>
          </a:xfrm>
          <a:custGeom>
            <a:avLst/>
            <a:gdLst>
              <a:gd name="connsiteX0" fmla="*/ 1235398 w 2088894"/>
              <a:gd name="connsiteY0" fmla="*/ 0 h 1507155"/>
              <a:gd name="connsiteX1" fmla="*/ 1451156 w 2088894"/>
              <a:gd name="connsiteY1" fmla="*/ 613033 h 1507155"/>
              <a:gd name="connsiteX2" fmla="*/ 2088894 w 2088894"/>
              <a:gd name="connsiteY2" fmla="*/ 493564 h 1507155"/>
              <a:gd name="connsiteX3" fmla="*/ 2083597 w 2088894"/>
              <a:gd name="connsiteY3" fmla="*/ 502697 h 1507155"/>
              <a:gd name="connsiteX4" fmla="*/ 2048639 w 2088894"/>
              <a:gd name="connsiteY4" fmla="*/ 554319 h 1507155"/>
              <a:gd name="connsiteX5" fmla="*/ 2013680 w 2088894"/>
              <a:gd name="connsiteY5" fmla="*/ 605941 h 1507155"/>
              <a:gd name="connsiteX6" fmla="*/ 1975543 w 2088894"/>
              <a:gd name="connsiteY6" fmla="*/ 656769 h 1507155"/>
              <a:gd name="connsiteX7" fmla="*/ 1896091 w 2088894"/>
              <a:gd name="connsiteY7" fmla="*/ 752866 h 1507155"/>
              <a:gd name="connsiteX8" fmla="*/ 1811872 w 2088894"/>
              <a:gd name="connsiteY8" fmla="*/ 842609 h 1507155"/>
              <a:gd name="connsiteX9" fmla="*/ 1768173 w 2088894"/>
              <a:gd name="connsiteY9" fmla="*/ 885496 h 1507155"/>
              <a:gd name="connsiteX10" fmla="*/ 1722091 w 2088894"/>
              <a:gd name="connsiteY10" fmla="*/ 926793 h 1507155"/>
              <a:gd name="connsiteX11" fmla="*/ 1674420 w 2088894"/>
              <a:gd name="connsiteY11" fmla="*/ 966503 h 1507155"/>
              <a:gd name="connsiteX12" fmla="*/ 1625954 w 2088894"/>
              <a:gd name="connsiteY12" fmla="*/ 1004624 h 1507155"/>
              <a:gd name="connsiteX13" fmla="*/ 1577489 w 2088894"/>
              <a:gd name="connsiteY13" fmla="*/ 1041156 h 1507155"/>
              <a:gd name="connsiteX14" fmla="*/ 1526639 w 2088894"/>
              <a:gd name="connsiteY14" fmla="*/ 1076101 h 1507155"/>
              <a:gd name="connsiteX15" fmla="*/ 1474996 w 2088894"/>
              <a:gd name="connsiteY15" fmla="*/ 1109457 h 1507155"/>
              <a:gd name="connsiteX16" fmla="*/ 1421763 w 2088894"/>
              <a:gd name="connsiteY16" fmla="*/ 1141224 h 1507155"/>
              <a:gd name="connsiteX17" fmla="*/ 1367735 w 2088894"/>
              <a:gd name="connsiteY17" fmla="*/ 1170609 h 1507155"/>
              <a:gd name="connsiteX18" fmla="*/ 1314503 w 2088894"/>
              <a:gd name="connsiteY18" fmla="*/ 1197612 h 1507155"/>
              <a:gd name="connsiteX19" fmla="*/ 1258092 w 2088894"/>
              <a:gd name="connsiteY19" fmla="*/ 1225408 h 1507155"/>
              <a:gd name="connsiteX20" fmla="*/ 1201681 w 2088894"/>
              <a:gd name="connsiteY20" fmla="*/ 1250028 h 1507155"/>
              <a:gd name="connsiteX21" fmla="*/ 1145270 w 2088894"/>
              <a:gd name="connsiteY21" fmla="*/ 1273059 h 1507155"/>
              <a:gd name="connsiteX22" fmla="*/ 1087270 w 2088894"/>
              <a:gd name="connsiteY22" fmla="*/ 1292914 h 1507155"/>
              <a:gd name="connsiteX23" fmla="*/ 1027681 w 2088894"/>
              <a:gd name="connsiteY23" fmla="*/ 1312769 h 1507155"/>
              <a:gd name="connsiteX24" fmla="*/ 969681 w 2088894"/>
              <a:gd name="connsiteY24" fmla="*/ 1329447 h 1507155"/>
              <a:gd name="connsiteX25" fmla="*/ 908503 w 2088894"/>
              <a:gd name="connsiteY25" fmla="*/ 1344536 h 1507155"/>
              <a:gd name="connsiteX26" fmla="*/ 848914 w 2088894"/>
              <a:gd name="connsiteY26" fmla="*/ 1356449 h 1507155"/>
              <a:gd name="connsiteX27" fmla="*/ 786942 w 2088894"/>
              <a:gd name="connsiteY27" fmla="*/ 1369156 h 1507155"/>
              <a:gd name="connsiteX28" fmla="*/ 725764 w 2088894"/>
              <a:gd name="connsiteY28" fmla="*/ 1377892 h 1507155"/>
              <a:gd name="connsiteX29" fmla="*/ 662997 w 2088894"/>
              <a:gd name="connsiteY29" fmla="*/ 1385834 h 1507155"/>
              <a:gd name="connsiteX30" fmla="*/ 600230 w 2088894"/>
              <a:gd name="connsiteY30" fmla="*/ 1389805 h 1507155"/>
              <a:gd name="connsiteX31" fmla="*/ 538257 w 2088894"/>
              <a:gd name="connsiteY31" fmla="*/ 1392982 h 1507155"/>
              <a:gd name="connsiteX32" fmla="*/ 519034 w 2088894"/>
              <a:gd name="connsiteY32" fmla="*/ 1393468 h 1507155"/>
              <a:gd name="connsiteX33" fmla="*/ 519034 w 2088894"/>
              <a:gd name="connsiteY33" fmla="*/ 1507155 h 1507155"/>
              <a:gd name="connsiteX34" fmla="*/ 0 w 2088894"/>
              <a:gd name="connsiteY34" fmla="*/ 901809 h 1507155"/>
              <a:gd name="connsiteX35" fmla="*/ 519034 w 2088894"/>
              <a:gd name="connsiteY35" fmla="*/ 296463 h 1507155"/>
              <a:gd name="connsiteX36" fmla="*/ 519034 w 2088894"/>
              <a:gd name="connsiteY36" fmla="*/ 408616 h 1507155"/>
              <a:gd name="connsiteX37" fmla="*/ 535079 w 2088894"/>
              <a:gd name="connsiteY37" fmla="*/ 408189 h 1507155"/>
              <a:gd name="connsiteX38" fmla="*/ 596257 w 2088894"/>
              <a:gd name="connsiteY38" fmla="*/ 401835 h 1507155"/>
              <a:gd name="connsiteX39" fmla="*/ 654257 w 2088894"/>
              <a:gd name="connsiteY39" fmla="*/ 391511 h 1507155"/>
              <a:gd name="connsiteX40" fmla="*/ 712257 w 2088894"/>
              <a:gd name="connsiteY40" fmla="*/ 377215 h 1507155"/>
              <a:gd name="connsiteX41" fmla="*/ 768668 w 2088894"/>
              <a:gd name="connsiteY41" fmla="*/ 360537 h 1507155"/>
              <a:gd name="connsiteX42" fmla="*/ 823490 w 2088894"/>
              <a:gd name="connsiteY42" fmla="*/ 339094 h 1507155"/>
              <a:gd name="connsiteX43" fmla="*/ 878312 w 2088894"/>
              <a:gd name="connsiteY43" fmla="*/ 315269 h 1507155"/>
              <a:gd name="connsiteX44" fmla="*/ 929955 w 2088894"/>
              <a:gd name="connsiteY44" fmla="*/ 287472 h 1507155"/>
              <a:gd name="connsiteX45" fmla="*/ 979216 w 2088894"/>
              <a:gd name="connsiteY45" fmla="*/ 257293 h 1507155"/>
              <a:gd name="connsiteX46" fmla="*/ 1027681 w 2088894"/>
              <a:gd name="connsiteY46" fmla="*/ 221554 h 1507155"/>
              <a:gd name="connsiteX47" fmla="*/ 1073763 w 2088894"/>
              <a:gd name="connsiteY47" fmla="*/ 185022 h 1507155"/>
              <a:gd name="connsiteX48" fmla="*/ 1116667 w 2088894"/>
              <a:gd name="connsiteY48" fmla="*/ 143724 h 1507155"/>
              <a:gd name="connsiteX49" fmla="*/ 1157188 w 2088894"/>
              <a:gd name="connsiteY49" fmla="*/ 101632 h 1507155"/>
              <a:gd name="connsiteX50" fmla="*/ 1195325 w 2088894"/>
              <a:gd name="connsiteY50" fmla="*/ 55569 h 1507155"/>
              <a:gd name="connsiteX51" fmla="*/ 1231078 w 2088894"/>
              <a:gd name="connsiteY51" fmla="*/ 7124 h 150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088894" h="1507155">
                <a:moveTo>
                  <a:pt x="1235398" y="0"/>
                </a:moveTo>
                <a:lnTo>
                  <a:pt x="1451156" y="613033"/>
                </a:lnTo>
                <a:lnTo>
                  <a:pt x="2088894" y="493564"/>
                </a:lnTo>
                <a:lnTo>
                  <a:pt x="2083597" y="502697"/>
                </a:lnTo>
                <a:lnTo>
                  <a:pt x="2048639" y="554319"/>
                </a:lnTo>
                <a:lnTo>
                  <a:pt x="2013680" y="605941"/>
                </a:lnTo>
                <a:lnTo>
                  <a:pt x="1975543" y="656769"/>
                </a:lnTo>
                <a:lnTo>
                  <a:pt x="1896091" y="752866"/>
                </a:lnTo>
                <a:lnTo>
                  <a:pt x="1811872" y="842609"/>
                </a:lnTo>
                <a:lnTo>
                  <a:pt x="1768173" y="885496"/>
                </a:lnTo>
                <a:lnTo>
                  <a:pt x="1722091" y="926793"/>
                </a:lnTo>
                <a:lnTo>
                  <a:pt x="1674420" y="966503"/>
                </a:lnTo>
                <a:lnTo>
                  <a:pt x="1625954" y="1004624"/>
                </a:lnTo>
                <a:lnTo>
                  <a:pt x="1577489" y="1041156"/>
                </a:lnTo>
                <a:lnTo>
                  <a:pt x="1526639" y="1076101"/>
                </a:lnTo>
                <a:lnTo>
                  <a:pt x="1474996" y="1109457"/>
                </a:lnTo>
                <a:lnTo>
                  <a:pt x="1421763" y="1141224"/>
                </a:lnTo>
                <a:lnTo>
                  <a:pt x="1367735" y="1170609"/>
                </a:lnTo>
                <a:lnTo>
                  <a:pt x="1314503" y="1197612"/>
                </a:lnTo>
                <a:lnTo>
                  <a:pt x="1258092" y="1225408"/>
                </a:lnTo>
                <a:lnTo>
                  <a:pt x="1201681" y="1250028"/>
                </a:lnTo>
                <a:lnTo>
                  <a:pt x="1145270" y="1273059"/>
                </a:lnTo>
                <a:lnTo>
                  <a:pt x="1087270" y="1292914"/>
                </a:lnTo>
                <a:lnTo>
                  <a:pt x="1027681" y="1312769"/>
                </a:lnTo>
                <a:lnTo>
                  <a:pt x="969681" y="1329447"/>
                </a:lnTo>
                <a:lnTo>
                  <a:pt x="908503" y="1344536"/>
                </a:lnTo>
                <a:lnTo>
                  <a:pt x="848914" y="1356449"/>
                </a:lnTo>
                <a:lnTo>
                  <a:pt x="786942" y="1369156"/>
                </a:lnTo>
                <a:lnTo>
                  <a:pt x="725764" y="1377892"/>
                </a:lnTo>
                <a:lnTo>
                  <a:pt x="662997" y="1385834"/>
                </a:lnTo>
                <a:lnTo>
                  <a:pt x="600230" y="1389805"/>
                </a:lnTo>
                <a:lnTo>
                  <a:pt x="538257" y="1392982"/>
                </a:lnTo>
                <a:lnTo>
                  <a:pt x="519034" y="1393468"/>
                </a:lnTo>
                <a:lnTo>
                  <a:pt x="519034" y="1507155"/>
                </a:lnTo>
                <a:lnTo>
                  <a:pt x="0" y="901809"/>
                </a:lnTo>
                <a:lnTo>
                  <a:pt x="519034" y="296463"/>
                </a:lnTo>
                <a:lnTo>
                  <a:pt x="519034" y="408616"/>
                </a:lnTo>
                <a:lnTo>
                  <a:pt x="535079" y="408189"/>
                </a:lnTo>
                <a:lnTo>
                  <a:pt x="596257" y="401835"/>
                </a:lnTo>
                <a:lnTo>
                  <a:pt x="654257" y="391511"/>
                </a:lnTo>
                <a:lnTo>
                  <a:pt x="712257" y="377215"/>
                </a:lnTo>
                <a:lnTo>
                  <a:pt x="768668" y="360537"/>
                </a:lnTo>
                <a:lnTo>
                  <a:pt x="823490" y="339094"/>
                </a:lnTo>
                <a:lnTo>
                  <a:pt x="878312" y="315269"/>
                </a:lnTo>
                <a:lnTo>
                  <a:pt x="929955" y="287472"/>
                </a:lnTo>
                <a:lnTo>
                  <a:pt x="979216" y="257293"/>
                </a:lnTo>
                <a:lnTo>
                  <a:pt x="1027681" y="221554"/>
                </a:lnTo>
                <a:lnTo>
                  <a:pt x="1073763" y="185022"/>
                </a:lnTo>
                <a:lnTo>
                  <a:pt x="1116667" y="143724"/>
                </a:lnTo>
                <a:lnTo>
                  <a:pt x="1157188" y="101632"/>
                </a:lnTo>
                <a:lnTo>
                  <a:pt x="1195325" y="55569"/>
                </a:lnTo>
                <a:lnTo>
                  <a:pt x="1231078" y="7124"/>
                </a:lnTo>
                <a:close/>
              </a:path>
            </a:pathLst>
          </a:custGeom>
          <a:solidFill>
            <a:srgbClr val="DA01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40" name="Freeform 39"/>
          <p:cNvSpPr/>
          <p:nvPr/>
        </p:nvSpPr>
        <p:spPr bwMode="auto">
          <a:xfrm>
            <a:off x="6397625" y="2108200"/>
            <a:ext cx="1425575" cy="2245995"/>
          </a:xfrm>
          <a:custGeom>
            <a:avLst/>
            <a:gdLst>
              <a:gd name="connsiteX0" fmla="*/ 954633 w 1181361"/>
              <a:gd name="connsiteY0" fmla="*/ 0 h 2010338"/>
              <a:gd name="connsiteX1" fmla="*/ 959111 w 1181361"/>
              <a:gd name="connsiteY1" fmla="*/ 8147 h 2010338"/>
              <a:gd name="connsiteX2" fmla="*/ 987686 w 1181361"/>
              <a:gd name="connsiteY2" fmla="*/ 63663 h 2010338"/>
              <a:gd name="connsiteX3" fmla="*/ 1013880 w 1181361"/>
              <a:gd name="connsiteY3" fmla="*/ 121558 h 2010338"/>
              <a:gd name="connsiteX4" fmla="*/ 1040074 w 1181361"/>
              <a:gd name="connsiteY4" fmla="*/ 177867 h 2010338"/>
              <a:gd name="connsiteX5" fmla="*/ 1062299 w 1181361"/>
              <a:gd name="connsiteY5" fmla="*/ 235762 h 2010338"/>
              <a:gd name="connsiteX6" fmla="*/ 1082142 w 1181361"/>
              <a:gd name="connsiteY6" fmla="*/ 294451 h 2010338"/>
              <a:gd name="connsiteX7" fmla="*/ 1101986 w 1181361"/>
              <a:gd name="connsiteY7" fmla="*/ 352346 h 2010338"/>
              <a:gd name="connsiteX8" fmla="*/ 1119449 w 1181361"/>
              <a:gd name="connsiteY8" fmla="*/ 411827 h 2010338"/>
              <a:gd name="connsiteX9" fmla="*/ 1132942 w 1181361"/>
              <a:gd name="connsiteY9" fmla="*/ 472895 h 2010338"/>
              <a:gd name="connsiteX10" fmla="*/ 1146436 w 1181361"/>
              <a:gd name="connsiteY10" fmla="*/ 532376 h 2010338"/>
              <a:gd name="connsiteX11" fmla="*/ 1157549 w 1181361"/>
              <a:gd name="connsiteY11" fmla="*/ 593444 h 2010338"/>
              <a:gd name="connsiteX12" fmla="*/ 1166280 w 1181361"/>
              <a:gd name="connsiteY12" fmla="*/ 654511 h 2010338"/>
              <a:gd name="connsiteX13" fmla="*/ 1172630 w 1181361"/>
              <a:gd name="connsiteY13" fmla="*/ 715579 h 2010338"/>
              <a:gd name="connsiteX14" fmla="*/ 1178186 w 1181361"/>
              <a:gd name="connsiteY14" fmla="*/ 775853 h 2010338"/>
              <a:gd name="connsiteX15" fmla="*/ 1181361 w 1181361"/>
              <a:gd name="connsiteY15" fmla="*/ 836921 h 2010338"/>
              <a:gd name="connsiteX16" fmla="*/ 1181361 w 1181361"/>
              <a:gd name="connsiteY16" fmla="*/ 897988 h 2010338"/>
              <a:gd name="connsiteX17" fmla="*/ 1181361 w 1181361"/>
              <a:gd name="connsiteY17" fmla="*/ 959056 h 2010338"/>
              <a:gd name="connsiteX18" fmla="*/ 1178186 w 1181361"/>
              <a:gd name="connsiteY18" fmla="*/ 1021709 h 2010338"/>
              <a:gd name="connsiteX19" fmla="*/ 1172630 w 1181361"/>
              <a:gd name="connsiteY19" fmla="*/ 1081984 h 2010338"/>
              <a:gd name="connsiteX20" fmla="*/ 1166280 w 1181361"/>
              <a:gd name="connsiteY20" fmla="*/ 1143051 h 2010338"/>
              <a:gd name="connsiteX21" fmla="*/ 1157549 w 1181361"/>
              <a:gd name="connsiteY21" fmla="*/ 1202533 h 2010338"/>
              <a:gd name="connsiteX22" fmla="*/ 1146436 w 1181361"/>
              <a:gd name="connsiteY22" fmla="*/ 1263600 h 2010338"/>
              <a:gd name="connsiteX23" fmla="*/ 1132942 w 1181361"/>
              <a:gd name="connsiteY23" fmla="*/ 1324668 h 2010338"/>
              <a:gd name="connsiteX24" fmla="*/ 1119449 w 1181361"/>
              <a:gd name="connsiteY24" fmla="*/ 1384149 h 2010338"/>
              <a:gd name="connsiteX25" fmla="*/ 1101986 w 1181361"/>
              <a:gd name="connsiteY25" fmla="*/ 1443630 h 2010338"/>
              <a:gd name="connsiteX26" fmla="*/ 1082142 w 1181361"/>
              <a:gd name="connsiteY26" fmla="*/ 1502319 h 2010338"/>
              <a:gd name="connsiteX27" fmla="*/ 1062299 w 1181361"/>
              <a:gd name="connsiteY27" fmla="*/ 1560214 h 2010338"/>
              <a:gd name="connsiteX28" fmla="*/ 1040074 w 1181361"/>
              <a:gd name="connsiteY28" fmla="*/ 1618109 h 2010338"/>
              <a:gd name="connsiteX29" fmla="*/ 1013880 w 1181361"/>
              <a:gd name="connsiteY29" fmla="*/ 1676004 h 2010338"/>
              <a:gd name="connsiteX30" fmla="*/ 987686 w 1181361"/>
              <a:gd name="connsiteY30" fmla="*/ 1732313 h 2010338"/>
              <a:gd name="connsiteX31" fmla="*/ 959111 w 1181361"/>
              <a:gd name="connsiteY31" fmla="*/ 1788622 h 2010338"/>
              <a:gd name="connsiteX32" fmla="*/ 949287 w 1181361"/>
              <a:gd name="connsiteY32" fmla="*/ 1806241 h 2010338"/>
              <a:gd name="connsiteX33" fmla="*/ 1048486 w 1181361"/>
              <a:gd name="connsiteY33" fmla="*/ 1863514 h 2010338"/>
              <a:gd name="connsiteX34" fmla="*/ 264727 w 1181361"/>
              <a:gd name="connsiteY34" fmla="*/ 2010338 h 2010338"/>
              <a:gd name="connsiteX35" fmla="*/ 0 w 1181361"/>
              <a:gd name="connsiteY35" fmla="*/ 1258171 h 2010338"/>
              <a:gd name="connsiteX36" fmla="*/ 96699 w 1181361"/>
              <a:gd name="connsiteY36" fmla="*/ 1314000 h 2010338"/>
              <a:gd name="connsiteX37" fmla="*/ 105036 w 1181361"/>
              <a:gd name="connsiteY37" fmla="*/ 1298496 h 2010338"/>
              <a:gd name="connsiteX38" fmla="*/ 129642 w 1181361"/>
              <a:gd name="connsiteY38" fmla="*/ 1243773 h 2010338"/>
              <a:gd name="connsiteX39" fmla="*/ 149486 w 1181361"/>
              <a:gd name="connsiteY39" fmla="*/ 1187464 h 2010338"/>
              <a:gd name="connsiteX40" fmla="*/ 167742 w 1181361"/>
              <a:gd name="connsiteY40" fmla="*/ 1131155 h 2010338"/>
              <a:gd name="connsiteX41" fmla="*/ 180442 w 1181361"/>
              <a:gd name="connsiteY41" fmla="*/ 1073260 h 2010338"/>
              <a:gd name="connsiteX42" fmla="*/ 190761 w 1181361"/>
              <a:gd name="connsiteY42" fmla="*/ 1015365 h 2010338"/>
              <a:gd name="connsiteX43" fmla="*/ 195524 w 1181361"/>
              <a:gd name="connsiteY43" fmla="*/ 957470 h 2010338"/>
              <a:gd name="connsiteX44" fmla="*/ 198699 w 1181361"/>
              <a:gd name="connsiteY44" fmla="*/ 897988 h 2010338"/>
              <a:gd name="connsiteX45" fmla="*/ 195524 w 1181361"/>
              <a:gd name="connsiteY45" fmla="*/ 840093 h 2010338"/>
              <a:gd name="connsiteX46" fmla="*/ 190761 w 1181361"/>
              <a:gd name="connsiteY46" fmla="*/ 780612 h 2010338"/>
              <a:gd name="connsiteX47" fmla="*/ 180442 w 1181361"/>
              <a:gd name="connsiteY47" fmla="*/ 722716 h 2010338"/>
              <a:gd name="connsiteX48" fmla="*/ 167742 w 1181361"/>
              <a:gd name="connsiteY48" fmla="*/ 664821 h 2010338"/>
              <a:gd name="connsiteX49" fmla="*/ 149486 w 1181361"/>
              <a:gd name="connsiteY49" fmla="*/ 608512 h 2010338"/>
              <a:gd name="connsiteX50" fmla="*/ 129642 w 1181361"/>
              <a:gd name="connsiteY50" fmla="*/ 552203 h 2010338"/>
              <a:gd name="connsiteX51" fmla="*/ 105036 w 1181361"/>
              <a:gd name="connsiteY51" fmla="*/ 497480 h 2010338"/>
              <a:gd name="connsiteX52" fmla="*/ 100696 w 1181361"/>
              <a:gd name="connsiteY52" fmla="*/ 489409 h 2010338"/>
              <a:gd name="connsiteX53" fmla="*/ 740218 w 1181361"/>
              <a:gd name="connsiteY53" fmla="*/ 609212 h 20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81361" h="2010338">
                <a:moveTo>
                  <a:pt x="954633" y="0"/>
                </a:moveTo>
                <a:lnTo>
                  <a:pt x="959111" y="8147"/>
                </a:lnTo>
                <a:lnTo>
                  <a:pt x="987686" y="63663"/>
                </a:lnTo>
                <a:lnTo>
                  <a:pt x="1013880" y="121558"/>
                </a:lnTo>
                <a:lnTo>
                  <a:pt x="1040074" y="177867"/>
                </a:lnTo>
                <a:lnTo>
                  <a:pt x="1062299" y="235762"/>
                </a:lnTo>
                <a:lnTo>
                  <a:pt x="1082142" y="294451"/>
                </a:lnTo>
                <a:lnTo>
                  <a:pt x="1101986" y="352346"/>
                </a:lnTo>
                <a:lnTo>
                  <a:pt x="1119449" y="411827"/>
                </a:lnTo>
                <a:lnTo>
                  <a:pt x="1132942" y="472895"/>
                </a:lnTo>
                <a:lnTo>
                  <a:pt x="1146436" y="532376"/>
                </a:lnTo>
                <a:lnTo>
                  <a:pt x="1157549" y="593444"/>
                </a:lnTo>
                <a:lnTo>
                  <a:pt x="1166280" y="654511"/>
                </a:lnTo>
                <a:lnTo>
                  <a:pt x="1172630" y="715579"/>
                </a:lnTo>
                <a:lnTo>
                  <a:pt x="1178186" y="775853"/>
                </a:lnTo>
                <a:lnTo>
                  <a:pt x="1181361" y="836921"/>
                </a:lnTo>
                <a:lnTo>
                  <a:pt x="1181361" y="897988"/>
                </a:lnTo>
                <a:lnTo>
                  <a:pt x="1181361" y="959056"/>
                </a:lnTo>
                <a:lnTo>
                  <a:pt x="1178186" y="1021709"/>
                </a:lnTo>
                <a:lnTo>
                  <a:pt x="1172630" y="1081984"/>
                </a:lnTo>
                <a:lnTo>
                  <a:pt x="1166280" y="1143051"/>
                </a:lnTo>
                <a:lnTo>
                  <a:pt x="1157549" y="1202533"/>
                </a:lnTo>
                <a:lnTo>
                  <a:pt x="1146436" y="1263600"/>
                </a:lnTo>
                <a:lnTo>
                  <a:pt x="1132942" y="1324668"/>
                </a:lnTo>
                <a:lnTo>
                  <a:pt x="1119449" y="1384149"/>
                </a:lnTo>
                <a:lnTo>
                  <a:pt x="1101986" y="1443630"/>
                </a:lnTo>
                <a:lnTo>
                  <a:pt x="1082142" y="1502319"/>
                </a:lnTo>
                <a:lnTo>
                  <a:pt x="1062299" y="1560214"/>
                </a:lnTo>
                <a:lnTo>
                  <a:pt x="1040074" y="1618109"/>
                </a:lnTo>
                <a:lnTo>
                  <a:pt x="1013880" y="1676004"/>
                </a:lnTo>
                <a:lnTo>
                  <a:pt x="987686" y="1732313"/>
                </a:lnTo>
                <a:lnTo>
                  <a:pt x="959111" y="1788622"/>
                </a:lnTo>
                <a:lnTo>
                  <a:pt x="949287" y="1806241"/>
                </a:lnTo>
                <a:lnTo>
                  <a:pt x="1048486" y="1863514"/>
                </a:lnTo>
                <a:lnTo>
                  <a:pt x="264727" y="2010338"/>
                </a:lnTo>
                <a:lnTo>
                  <a:pt x="0" y="1258171"/>
                </a:lnTo>
                <a:lnTo>
                  <a:pt x="96699" y="1314000"/>
                </a:lnTo>
                <a:lnTo>
                  <a:pt x="105036" y="1298496"/>
                </a:lnTo>
                <a:lnTo>
                  <a:pt x="129642" y="1243773"/>
                </a:lnTo>
                <a:lnTo>
                  <a:pt x="149486" y="1187464"/>
                </a:lnTo>
                <a:lnTo>
                  <a:pt x="167742" y="1131155"/>
                </a:lnTo>
                <a:lnTo>
                  <a:pt x="180442" y="1073260"/>
                </a:lnTo>
                <a:lnTo>
                  <a:pt x="190761" y="1015365"/>
                </a:lnTo>
                <a:lnTo>
                  <a:pt x="195524" y="957470"/>
                </a:lnTo>
                <a:lnTo>
                  <a:pt x="198699" y="897988"/>
                </a:lnTo>
                <a:lnTo>
                  <a:pt x="195524" y="840093"/>
                </a:lnTo>
                <a:lnTo>
                  <a:pt x="190761" y="780612"/>
                </a:lnTo>
                <a:lnTo>
                  <a:pt x="180442" y="722716"/>
                </a:lnTo>
                <a:lnTo>
                  <a:pt x="167742" y="664821"/>
                </a:lnTo>
                <a:lnTo>
                  <a:pt x="149486" y="608512"/>
                </a:lnTo>
                <a:lnTo>
                  <a:pt x="129642" y="552203"/>
                </a:lnTo>
                <a:lnTo>
                  <a:pt x="105036" y="497480"/>
                </a:lnTo>
                <a:lnTo>
                  <a:pt x="100696" y="489409"/>
                </a:lnTo>
                <a:lnTo>
                  <a:pt x="740218" y="609212"/>
                </a:lnTo>
                <a:close/>
              </a:path>
            </a:pathLst>
          </a:custGeom>
          <a:solidFill>
            <a:srgbClr val="E57D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44" name="Freeform 43"/>
          <p:cNvSpPr/>
          <p:nvPr/>
        </p:nvSpPr>
        <p:spPr bwMode="auto">
          <a:xfrm>
            <a:off x="3840480" y="3429635"/>
            <a:ext cx="1780540" cy="1791970"/>
          </a:xfrm>
          <a:custGeom>
            <a:avLst/>
            <a:gdLst>
              <a:gd name="connsiteX0" fmla="*/ 264729 w 1663440"/>
              <a:gd name="connsiteY0" fmla="*/ 0 h 1603773"/>
              <a:gd name="connsiteX1" fmla="*/ 1048486 w 1663440"/>
              <a:gd name="connsiteY1" fmla="*/ 146820 h 1603773"/>
              <a:gd name="connsiteX2" fmla="*/ 950720 w 1663440"/>
              <a:gd name="connsiteY2" fmla="*/ 203265 h 1603773"/>
              <a:gd name="connsiteX3" fmla="*/ 959441 w 1663440"/>
              <a:gd name="connsiteY3" fmla="*/ 217664 h 1603773"/>
              <a:gd name="connsiteX4" fmla="*/ 995160 w 1663440"/>
              <a:gd name="connsiteY4" fmla="*/ 266109 h 1603773"/>
              <a:gd name="connsiteX5" fmla="*/ 1033260 w 1663440"/>
              <a:gd name="connsiteY5" fmla="*/ 312172 h 1603773"/>
              <a:gd name="connsiteX6" fmla="*/ 1073741 w 1663440"/>
              <a:gd name="connsiteY6" fmla="*/ 354264 h 1603773"/>
              <a:gd name="connsiteX7" fmla="*/ 1116604 w 1663440"/>
              <a:gd name="connsiteY7" fmla="*/ 395562 h 1603773"/>
              <a:gd name="connsiteX8" fmla="*/ 1162641 w 1663440"/>
              <a:gd name="connsiteY8" fmla="*/ 432094 h 1603773"/>
              <a:gd name="connsiteX9" fmla="*/ 1211060 w 1663440"/>
              <a:gd name="connsiteY9" fmla="*/ 467833 h 1603773"/>
              <a:gd name="connsiteX10" fmla="*/ 1261860 w 1663440"/>
              <a:gd name="connsiteY10" fmla="*/ 498012 h 1603773"/>
              <a:gd name="connsiteX11" fmla="*/ 1313454 w 1663440"/>
              <a:gd name="connsiteY11" fmla="*/ 525809 h 1603773"/>
              <a:gd name="connsiteX12" fmla="*/ 1366635 w 1663440"/>
              <a:gd name="connsiteY12" fmla="*/ 549634 h 1603773"/>
              <a:gd name="connsiteX13" fmla="*/ 1421404 w 1663440"/>
              <a:gd name="connsiteY13" fmla="*/ 571077 h 1603773"/>
              <a:gd name="connsiteX14" fmla="*/ 1477760 w 1663440"/>
              <a:gd name="connsiteY14" fmla="*/ 587755 h 1603773"/>
              <a:gd name="connsiteX15" fmla="*/ 1535704 w 1663440"/>
              <a:gd name="connsiteY15" fmla="*/ 602051 h 1603773"/>
              <a:gd name="connsiteX16" fmla="*/ 1595235 w 1663440"/>
              <a:gd name="connsiteY16" fmla="*/ 612375 h 1603773"/>
              <a:gd name="connsiteX17" fmla="*/ 1654766 w 1663440"/>
              <a:gd name="connsiteY17" fmla="*/ 618729 h 1603773"/>
              <a:gd name="connsiteX18" fmla="*/ 1663440 w 1663440"/>
              <a:gd name="connsiteY18" fmla="*/ 618955 h 1603773"/>
              <a:gd name="connsiteX19" fmla="*/ 1240394 w 1663440"/>
              <a:gd name="connsiteY19" fmla="*/ 1112350 h 1603773"/>
              <a:gd name="connsiteX20" fmla="*/ 1661749 w 1663440"/>
              <a:gd name="connsiteY20" fmla="*/ 1603773 h 1603773"/>
              <a:gd name="connsiteX21" fmla="*/ 1651591 w 1663440"/>
              <a:gd name="connsiteY21" fmla="*/ 1603522 h 1603773"/>
              <a:gd name="connsiteX22" fmla="*/ 1589679 w 1663440"/>
              <a:gd name="connsiteY22" fmla="*/ 1600345 h 1603773"/>
              <a:gd name="connsiteX23" fmla="*/ 1526973 w 1663440"/>
              <a:gd name="connsiteY23" fmla="*/ 1596374 h 1603773"/>
              <a:gd name="connsiteX24" fmla="*/ 1464266 w 1663440"/>
              <a:gd name="connsiteY24" fmla="*/ 1588432 h 1603773"/>
              <a:gd name="connsiteX25" fmla="*/ 1403148 w 1663440"/>
              <a:gd name="connsiteY25" fmla="*/ 1579696 h 1603773"/>
              <a:gd name="connsiteX26" fmla="*/ 1342029 w 1663440"/>
              <a:gd name="connsiteY26" fmla="*/ 1566989 h 1603773"/>
              <a:gd name="connsiteX27" fmla="*/ 1281704 w 1663440"/>
              <a:gd name="connsiteY27" fmla="*/ 1555076 h 1603773"/>
              <a:gd name="connsiteX28" fmla="*/ 1222173 w 1663440"/>
              <a:gd name="connsiteY28" fmla="*/ 1539987 h 1603773"/>
              <a:gd name="connsiteX29" fmla="*/ 1162641 w 1663440"/>
              <a:gd name="connsiteY29" fmla="*/ 1523309 h 1603773"/>
              <a:gd name="connsiteX30" fmla="*/ 1103110 w 1663440"/>
              <a:gd name="connsiteY30" fmla="*/ 1503454 h 1603773"/>
              <a:gd name="connsiteX31" fmla="*/ 1045166 w 1663440"/>
              <a:gd name="connsiteY31" fmla="*/ 1483599 h 1603773"/>
              <a:gd name="connsiteX32" fmla="*/ 988810 w 1663440"/>
              <a:gd name="connsiteY32" fmla="*/ 1460568 h 1603773"/>
              <a:gd name="connsiteX33" fmla="*/ 932454 w 1663440"/>
              <a:gd name="connsiteY33" fmla="*/ 1435948 h 1603773"/>
              <a:gd name="connsiteX34" fmla="*/ 877685 w 1663440"/>
              <a:gd name="connsiteY34" fmla="*/ 1408152 h 1603773"/>
              <a:gd name="connsiteX35" fmla="*/ 822916 w 1663440"/>
              <a:gd name="connsiteY35" fmla="*/ 1381149 h 1603773"/>
              <a:gd name="connsiteX36" fmla="*/ 768941 w 1663440"/>
              <a:gd name="connsiteY36" fmla="*/ 1351764 h 1603773"/>
              <a:gd name="connsiteX37" fmla="*/ 715760 w 1663440"/>
              <a:gd name="connsiteY37" fmla="*/ 1319997 h 1603773"/>
              <a:gd name="connsiteX38" fmla="*/ 665754 w 1663440"/>
              <a:gd name="connsiteY38" fmla="*/ 1286641 h 1603773"/>
              <a:gd name="connsiteX39" fmla="*/ 613366 w 1663440"/>
              <a:gd name="connsiteY39" fmla="*/ 1251696 h 1603773"/>
              <a:gd name="connsiteX40" fmla="*/ 564947 w 1663440"/>
              <a:gd name="connsiteY40" fmla="*/ 1215164 h 1603773"/>
              <a:gd name="connsiteX41" fmla="*/ 516529 w 1663440"/>
              <a:gd name="connsiteY41" fmla="*/ 1177043 h 1603773"/>
              <a:gd name="connsiteX42" fmla="*/ 470491 w 1663440"/>
              <a:gd name="connsiteY42" fmla="*/ 1137333 h 1603773"/>
              <a:gd name="connsiteX43" fmla="*/ 424453 w 1663440"/>
              <a:gd name="connsiteY43" fmla="*/ 1096036 h 1603773"/>
              <a:gd name="connsiteX44" fmla="*/ 380797 w 1663440"/>
              <a:gd name="connsiteY44" fmla="*/ 1053149 h 1603773"/>
              <a:gd name="connsiteX45" fmla="*/ 295072 w 1663440"/>
              <a:gd name="connsiteY45" fmla="*/ 963406 h 1603773"/>
              <a:gd name="connsiteX46" fmla="*/ 215697 w 1663440"/>
              <a:gd name="connsiteY46" fmla="*/ 867309 h 1603773"/>
              <a:gd name="connsiteX47" fmla="*/ 179185 w 1663440"/>
              <a:gd name="connsiteY47" fmla="*/ 816481 h 1603773"/>
              <a:gd name="connsiteX48" fmla="*/ 142672 w 1663440"/>
              <a:gd name="connsiteY48" fmla="*/ 764859 h 1603773"/>
              <a:gd name="connsiteX49" fmla="*/ 109335 w 1663440"/>
              <a:gd name="connsiteY49" fmla="*/ 713237 h 1603773"/>
              <a:gd name="connsiteX50" fmla="*/ 98440 w 1663440"/>
              <a:gd name="connsiteY50" fmla="*/ 695329 h 1603773"/>
              <a:gd name="connsiteX51" fmla="*/ 0 w 1663440"/>
              <a:gd name="connsiteY51" fmla="*/ 752164 h 160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663440" h="1603773">
                <a:moveTo>
                  <a:pt x="264729" y="0"/>
                </a:moveTo>
                <a:lnTo>
                  <a:pt x="1048486" y="146820"/>
                </a:lnTo>
                <a:lnTo>
                  <a:pt x="950720" y="203265"/>
                </a:lnTo>
                <a:lnTo>
                  <a:pt x="959441" y="217664"/>
                </a:lnTo>
                <a:lnTo>
                  <a:pt x="995160" y="266109"/>
                </a:lnTo>
                <a:lnTo>
                  <a:pt x="1033260" y="312172"/>
                </a:lnTo>
                <a:lnTo>
                  <a:pt x="1073741" y="354264"/>
                </a:lnTo>
                <a:lnTo>
                  <a:pt x="1116604" y="395562"/>
                </a:lnTo>
                <a:lnTo>
                  <a:pt x="1162641" y="432094"/>
                </a:lnTo>
                <a:lnTo>
                  <a:pt x="1211060" y="467833"/>
                </a:lnTo>
                <a:lnTo>
                  <a:pt x="1261860" y="498012"/>
                </a:lnTo>
                <a:lnTo>
                  <a:pt x="1313454" y="525809"/>
                </a:lnTo>
                <a:lnTo>
                  <a:pt x="1366635" y="549634"/>
                </a:lnTo>
                <a:lnTo>
                  <a:pt x="1421404" y="571077"/>
                </a:lnTo>
                <a:lnTo>
                  <a:pt x="1477760" y="587755"/>
                </a:lnTo>
                <a:lnTo>
                  <a:pt x="1535704" y="602051"/>
                </a:lnTo>
                <a:lnTo>
                  <a:pt x="1595235" y="612375"/>
                </a:lnTo>
                <a:lnTo>
                  <a:pt x="1654766" y="618729"/>
                </a:lnTo>
                <a:lnTo>
                  <a:pt x="1663440" y="618955"/>
                </a:lnTo>
                <a:lnTo>
                  <a:pt x="1240394" y="1112350"/>
                </a:lnTo>
                <a:lnTo>
                  <a:pt x="1661749" y="1603773"/>
                </a:lnTo>
                <a:lnTo>
                  <a:pt x="1651591" y="1603522"/>
                </a:lnTo>
                <a:lnTo>
                  <a:pt x="1589679" y="1600345"/>
                </a:lnTo>
                <a:lnTo>
                  <a:pt x="1526973" y="1596374"/>
                </a:lnTo>
                <a:lnTo>
                  <a:pt x="1464266" y="1588432"/>
                </a:lnTo>
                <a:lnTo>
                  <a:pt x="1403148" y="1579696"/>
                </a:lnTo>
                <a:lnTo>
                  <a:pt x="1342029" y="1566989"/>
                </a:lnTo>
                <a:lnTo>
                  <a:pt x="1281704" y="1555076"/>
                </a:lnTo>
                <a:lnTo>
                  <a:pt x="1222173" y="1539987"/>
                </a:lnTo>
                <a:lnTo>
                  <a:pt x="1162641" y="1523309"/>
                </a:lnTo>
                <a:lnTo>
                  <a:pt x="1103110" y="1503454"/>
                </a:lnTo>
                <a:lnTo>
                  <a:pt x="1045166" y="1483599"/>
                </a:lnTo>
                <a:lnTo>
                  <a:pt x="988810" y="1460568"/>
                </a:lnTo>
                <a:lnTo>
                  <a:pt x="932454" y="1435948"/>
                </a:lnTo>
                <a:lnTo>
                  <a:pt x="877685" y="1408152"/>
                </a:lnTo>
                <a:lnTo>
                  <a:pt x="822916" y="1381149"/>
                </a:lnTo>
                <a:lnTo>
                  <a:pt x="768941" y="1351764"/>
                </a:lnTo>
                <a:lnTo>
                  <a:pt x="715760" y="1319997"/>
                </a:lnTo>
                <a:lnTo>
                  <a:pt x="665754" y="1286641"/>
                </a:lnTo>
                <a:lnTo>
                  <a:pt x="613366" y="1251696"/>
                </a:lnTo>
                <a:lnTo>
                  <a:pt x="564947" y="1215164"/>
                </a:lnTo>
                <a:lnTo>
                  <a:pt x="516529" y="1177043"/>
                </a:lnTo>
                <a:lnTo>
                  <a:pt x="470491" y="1137333"/>
                </a:lnTo>
                <a:lnTo>
                  <a:pt x="424453" y="1096036"/>
                </a:lnTo>
                <a:lnTo>
                  <a:pt x="380797" y="1053149"/>
                </a:lnTo>
                <a:lnTo>
                  <a:pt x="295072" y="963406"/>
                </a:lnTo>
                <a:lnTo>
                  <a:pt x="215697" y="867309"/>
                </a:lnTo>
                <a:lnTo>
                  <a:pt x="179185" y="816481"/>
                </a:lnTo>
                <a:lnTo>
                  <a:pt x="142672" y="764859"/>
                </a:lnTo>
                <a:lnTo>
                  <a:pt x="109335" y="713237"/>
                </a:lnTo>
                <a:lnTo>
                  <a:pt x="98440" y="695329"/>
                </a:lnTo>
                <a:lnTo>
                  <a:pt x="0" y="752164"/>
                </a:lnTo>
                <a:close/>
              </a:path>
            </a:pathLst>
          </a:custGeom>
          <a:solidFill>
            <a:srgbClr val="B301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46" name="Freeform 45"/>
          <p:cNvSpPr/>
          <p:nvPr/>
        </p:nvSpPr>
        <p:spPr bwMode="auto">
          <a:xfrm>
            <a:off x="3651885" y="1864360"/>
            <a:ext cx="1264285" cy="2246630"/>
          </a:xfrm>
          <a:custGeom>
            <a:avLst/>
            <a:gdLst>
              <a:gd name="connsiteX0" fmla="*/ 916634 w 1181363"/>
              <a:gd name="connsiteY0" fmla="*/ 0 h 2010752"/>
              <a:gd name="connsiteX1" fmla="*/ 1181363 w 1181363"/>
              <a:gd name="connsiteY1" fmla="*/ 752161 h 2010752"/>
              <a:gd name="connsiteX2" fmla="*/ 1085534 w 1181363"/>
              <a:gd name="connsiteY2" fmla="*/ 696834 h 2010752"/>
              <a:gd name="connsiteX3" fmla="*/ 1077913 w 1181363"/>
              <a:gd name="connsiteY3" fmla="*/ 711839 h 2010752"/>
              <a:gd name="connsiteX4" fmla="*/ 1051719 w 1181363"/>
              <a:gd name="connsiteY4" fmla="*/ 766562 h 2010752"/>
              <a:gd name="connsiteX5" fmla="*/ 1031875 w 1181363"/>
              <a:gd name="connsiteY5" fmla="*/ 822871 h 2010752"/>
              <a:gd name="connsiteX6" fmla="*/ 1015206 w 1181363"/>
              <a:gd name="connsiteY6" fmla="*/ 879180 h 2010752"/>
              <a:gd name="connsiteX7" fmla="*/ 1000919 w 1181363"/>
              <a:gd name="connsiteY7" fmla="*/ 937075 h 2010752"/>
              <a:gd name="connsiteX8" fmla="*/ 992188 w 1181363"/>
              <a:gd name="connsiteY8" fmla="*/ 994971 h 2010752"/>
              <a:gd name="connsiteX9" fmla="*/ 985838 w 1181363"/>
              <a:gd name="connsiteY9" fmla="*/ 1052866 h 2010752"/>
              <a:gd name="connsiteX10" fmla="*/ 984250 w 1181363"/>
              <a:gd name="connsiteY10" fmla="*/ 1112347 h 2010752"/>
              <a:gd name="connsiteX11" fmla="*/ 985838 w 1181363"/>
              <a:gd name="connsiteY11" fmla="*/ 1171829 h 2010752"/>
              <a:gd name="connsiteX12" fmla="*/ 992188 w 1181363"/>
              <a:gd name="connsiteY12" fmla="*/ 1229724 h 2010752"/>
              <a:gd name="connsiteX13" fmla="*/ 1000919 w 1181363"/>
              <a:gd name="connsiteY13" fmla="*/ 1287619 h 2010752"/>
              <a:gd name="connsiteX14" fmla="*/ 1015206 w 1181363"/>
              <a:gd name="connsiteY14" fmla="*/ 1345514 h 2010752"/>
              <a:gd name="connsiteX15" fmla="*/ 1031875 w 1181363"/>
              <a:gd name="connsiteY15" fmla="*/ 1401823 h 2010752"/>
              <a:gd name="connsiteX16" fmla="*/ 1051719 w 1181363"/>
              <a:gd name="connsiteY16" fmla="*/ 1458132 h 2010752"/>
              <a:gd name="connsiteX17" fmla="*/ 1077913 w 1181363"/>
              <a:gd name="connsiteY17" fmla="*/ 1512855 h 2010752"/>
              <a:gd name="connsiteX18" fmla="*/ 1082153 w 1181363"/>
              <a:gd name="connsiteY18" fmla="*/ 1521204 h 2010752"/>
              <a:gd name="connsiteX19" fmla="*/ 441145 w 1181363"/>
              <a:gd name="connsiteY19" fmla="*/ 1401125 h 2010752"/>
              <a:gd name="connsiteX20" fmla="*/ 226583 w 1181363"/>
              <a:gd name="connsiteY20" fmla="*/ 2010752 h 2010752"/>
              <a:gd name="connsiteX21" fmla="*/ 222250 w 1181363"/>
              <a:gd name="connsiteY21" fmla="*/ 2002981 h 2010752"/>
              <a:gd name="connsiteX22" fmla="*/ 193675 w 1181363"/>
              <a:gd name="connsiteY22" fmla="*/ 1946672 h 2010752"/>
              <a:gd name="connsiteX23" fmla="*/ 167481 w 1181363"/>
              <a:gd name="connsiteY23" fmla="*/ 1890363 h 2010752"/>
              <a:gd name="connsiteX24" fmla="*/ 141288 w 1181363"/>
              <a:gd name="connsiteY24" fmla="*/ 1832468 h 2010752"/>
              <a:gd name="connsiteX25" fmla="*/ 119856 w 1181363"/>
              <a:gd name="connsiteY25" fmla="*/ 1774573 h 2010752"/>
              <a:gd name="connsiteX26" fmla="*/ 99219 w 1181363"/>
              <a:gd name="connsiteY26" fmla="*/ 1716678 h 2010752"/>
              <a:gd name="connsiteX27" fmla="*/ 80963 w 1181363"/>
              <a:gd name="connsiteY27" fmla="*/ 1657989 h 2010752"/>
              <a:gd name="connsiteX28" fmla="*/ 61913 w 1181363"/>
              <a:gd name="connsiteY28" fmla="*/ 1598508 h 2010752"/>
              <a:gd name="connsiteX29" fmla="*/ 48419 w 1181363"/>
              <a:gd name="connsiteY29" fmla="*/ 1539027 h 2010752"/>
              <a:gd name="connsiteX30" fmla="*/ 34925 w 1181363"/>
              <a:gd name="connsiteY30" fmla="*/ 1477959 h 2010752"/>
              <a:gd name="connsiteX31" fmla="*/ 23813 w 1181363"/>
              <a:gd name="connsiteY31" fmla="*/ 1416892 h 2010752"/>
              <a:gd name="connsiteX32" fmla="*/ 15081 w 1181363"/>
              <a:gd name="connsiteY32" fmla="*/ 1355824 h 2010752"/>
              <a:gd name="connsiteX33" fmla="*/ 8731 w 1181363"/>
              <a:gd name="connsiteY33" fmla="*/ 1296343 h 2010752"/>
              <a:gd name="connsiteX34" fmla="*/ 3969 w 1181363"/>
              <a:gd name="connsiteY34" fmla="*/ 1234482 h 2010752"/>
              <a:gd name="connsiteX35" fmla="*/ 1588 w 1181363"/>
              <a:gd name="connsiteY35" fmla="*/ 1173415 h 2010752"/>
              <a:gd name="connsiteX36" fmla="*/ 0 w 1181363"/>
              <a:gd name="connsiteY36" fmla="*/ 1112347 h 2010752"/>
              <a:gd name="connsiteX37" fmla="*/ 1588 w 1181363"/>
              <a:gd name="connsiteY37" fmla="*/ 1051280 h 2010752"/>
              <a:gd name="connsiteX38" fmla="*/ 3969 w 1181363"/>
              <a:gd name="connsiteY38" fmla="*/ 990212 h 2010752"/>
              <a:gd name="connsiteX39" fmla="*/ 8731 w 1181363"/>
              <a:gd name="connsiteY39" fmla="*/ 929938 h 2010752"/>
              <a:gd name="connsiteX40" fmla="*/ 15081 w 1181363"/>
              <a:gd name="connsiteY40" fmla="*/ 868870 h 2010752"/>
              <a:gd name="connsiteX41" fmla="*/ 23813 w 1181363"/>
              <a:gd name="connsiteY41" fmla="*/ 807803 h 2010752"/>
              <a:gd name="connsiteX42" fmla="*/ 34925 w 1181363"/>
              <a:gd name="connsiteY42" fmla="*/ 746735 h 2010752"/>
              <a:gd name="connsiteX43" fmla="*/ 48419 w 1181363"/>
              <a:gd name="connsiteY43" fmla="*/ 687254 h 2010752"/>
              <a:gd name="connsiteX44" fmla="*/ 61913 w 1181363"/>
              <a:gd name="connsiteY44" fmla="*/ 626186 h 2010752"/>
              <a:gd name="connsiteX45" fmla="*/ 80963 w 1181363"/>
              <a:gd name="connsiteY45" fmla="*/ 566705 h 2010752"/>
              <a:gd name="connsiteX46" fmla="*/ 99219 w 1181363"/>
              <a:gd name="connsiteY46" fmla="*/ 508810 h 2010752"/>
              <a:gd name="connsiteX47" fmla="*/ 119856 w 1181363"/>
              <a:gd name="connsiteY47" fmla="*/ 450121 h 2010752"/>
              <a:gd name="connsiteX48" fmla="*/ 141288 w 1181363"/>
              <a:gd name="connsiteY48" fmla="*/ 392226 h 2010752"/>
              <a:gd name="connsiteX49" fmla="*/ 167481 w 1181363"/>
              <a:gd name="connsiteY49" fmla="*/ 334331 h 2010752"/>
              <a:gd name="connsiteX50" fmla="*/ 193675 w 1181363"/>
              <a:gd name="connsiteY50" fmla="*/ 278022 h 2010752"/>
              <a:gd name="connsiteX51" fmla="*/ 222250 w 1181363"/>
              <a:gd name="connsiteY51" fmla="*/ 221713 h 2010752"/>
              <a:gd name="connsiteX52" fmla="*/ 232077 w 1181363"/>
              <a:gd name="connsiteY52" fmla="*/ 204091 h 2010752"/>
              <a:gd name="connsiteX53" fmla="*/ 132878 w 1181363"/>
              <a:gd name="connsiteY53" fmla="*/ 146818 h 20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81363" h="2010752">
                <a:moveTo>
                  <a:pt x="916634" y="0"/>
                </a:moveTo>
                <a:lnTo>
                  <a:pt x="1181363" y="752161"/>
                </a:lnTo>
                <a:lnTo>
                  <a:pt x="1085534" y="696834"/>
                </a:lnTo>
                <a:lnTo>
                  <a:pt x="1077913" y="711839"/>
                </a:lnTo>
                <a:lnTo>
                  <a:pt x="1051719" y="766562"/>
                </a:lnTo>
                <a:lnTo>
                  <a:pt x="1031875" y="822871"/>
                </a:lnTo>
                <a:lnTo>
                  <a:pt x="1015206" y="879180"/>
                </a:lnTo>
                <a:lnTo>
                  <a:pt x="1000919" y="937075"/>
                </a:lnTo>
                <a:lnTo>
                  <a:pt x="992188" y="994971"/>
                </a:lnTo>
                <a:lnTo>
                  <a:pt x="985838" y="1052866"/>
                </a:lnTo>
                <a:lnTo>
                  <a:pt x="984250" y="1112347"/>
                </a:lnTo>
                <a:lnTo>
                  <a:pt x="985838" y="1171829"/>
                </a:lnTo>
                <a:lnTo>
                  <a:pt x="992188" y="1229724"/>
                </a:lnTo>
                <a:lnTo>
                  <a:pt x="1000919" y="1287619"/>
                </a:lnTo>
                <a:lnTo>
                  <a:pt x="1015206" y="1345514"/>
                </a:lnTo>
                <a:lnTo>
                  <a:pt x="1031875" y="1401823"/>
                </a:lnTo>
                <a:lnTo>
                  <a:pt x="1051719" y="1458132"/>
                </a:lnTo>
                <a:lnTo>
                  <a:pt x="1077913" y="1512855"/>
                </a:lnTo>
                <a:lnTo>
                  <a:pt x="1082153" y="1521204"/>
                </a:lnTo>
                <a:lnTo>
                  <a:pt x="441145" y="1401125"/>
                </a:lnTo>
                <a:lnTo>
                  <a:pt x="226583" y="2010752"/>
                </a:lnTo>
                <a:lnTo>
                  <a:pt x="222250" y="2002981"/>
                </a:lnTo>
                <a:lnTo>
                  <a:pt x="193675" y="1946672"/>
                </a:lnTo>
                <a:lnTo>
                  <a:pt x="167481" y="1890363"/>
                </a:lnTo>
                <a:lnTo>
                  <a:pt x="141288" y="1832468"/>
                </a:lnTo>
                <a:lnTo>
                  <a:pt x="119856" y="1774573"/>
                </a:lnTo>
                <a:lnTo>
                  <a:pt x="99219" y="1716678"/>
                </a:lnTo>
                <a:lnTo>
                  <a:pt x="80963" y="1657989"/>
                </a:lnTo>
                <a:lnTo>
                  <a:pt x="61913" y="1598508"/>
                </a:lnTo>
                <a:lnTo>
                  <a:pt x="48419" y="1539027"/>
                </a:lnTo>
                <a:lnTo>
                  <a:pt x="34925" y="1477959"/>
                </a:lnTo>
                <a:lnTo>
                  <a:pt x="23813" y="1416892"/>
                </a:lnTo>
                <a:lnTo>
                  <a:pt x="15081" y="1355824"/>
                </a:lnTo>
                <a:lnTo>
                  <a:pt x="8731" y="1296343"/>
                </a:lnTo>
                <a:lnTo>
                  <a:pt x="3969" y="1234482"/>
                </a:lnTo>
                <a:lnTo>
                  <a:pt x="1588" y="1173415"/>
                </a:lnTo>
                <a:lnTo>
                  <a:pt x="0" y="1112347"/>
                </a:lnTo>
                <a:lnTo>
                  <a:pt x="1588" y="1051280"/>
                </a:lnTo>
                <a:lnTo>
                  <a:pt x="3969" y="990212"/>
                </a:lnTo>
                <a:lnTo>
                  <a:pt x="8731" y="929938"/>
                </a:lnTo>
                <a:lnTo>
                  <a:pt x="15081" y="868870"/>
                </a:lnTo>
                <a:lnTo>
                  <a:pt x="23813" y="807803"/>
                </a:lnTo>
                <a:lnTo>
                  <a:pt x="34925" y="746735"/>
                </a:lnTo>
                <a:lnTo>
                  <a:pt x="48419" y="687254"/>
                </a:lnTo>
                <a:lnTo>
                  <a:pt x="61913" y="626186"/>
                </a:lnTo>
                <a:lnTo>
                  <a:pt x="80963" y="566705"/>
                </a:lnTo>
                <a:lnTo>
                  <a:pt x="99219" y="508810"/>
                </a:lnTo>
                <a:lnTo>
                  <a:pt x="119856" y="450121"/>
                </a:lnTo>
                <a:lnTo>
                  <a:pt x="141288" y="392226"/>
                </a:lnTo>
                <a:lnTo>
                  <a:pt x="167481" y="334331"/>
                </a:lnTo>
                <a:lnTo>
                  <a:pt x="193675" y="278022"/>
                </a:lnTo>
                <a:lnTo>
                  <a:pt x="222250" y="221713"/>
                </a:lnTo>
                <a:lnTo>
                  <a:pt x="232077" y="204091"/>
                </a:lnTo>
                <a:lnTo>
                  <a:pt x="132878" y="146818"/>
                </a:lnTo>
                <a:close/>
              </a:path>
            </a:pathLst>
          </a:custGeom>
          <a:solidFill>
            <a:srgbClr val="7839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 flipH="1">
            <a:off x="4843780" y="1435735"/>
            <a:ext cx="866140" cy="5899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Sprint Review</a:t>
            </a:r>
            <a:endParaRPr lang="en-I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" name="Rectangle 48"/>
          <p:cNvSpPr/>
          <p:nvPr/>
        </p:nvSpPr>
        <p:spPr>
          <a:xfrm flipH="1">
            <a:off x="6249035" y="1783080"/>
            <a:ext cx="1028700" cy="5899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Continuous</a:t>
            </a:r>
            <a:endParaRPr lang="en-IN" altLang="en-US" sz="16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20000"/>
              </a:lnSpc>
            </a:pPr>
            <a:r>
              <a:rPr lang="en-IN" altLang="en-US" sz="16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Integration</a:t>
            </a:r>
            <a:endParaRPr lang="en-I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Rectangle 49"/>
          <p:cNvSpPr/>
          <p:nvPr/>
        </p:nvSpPr>
        <p:spPr>
          <a:xfrm flipH="1">
            <a:off x="6593204" y="3185922"/>
            <a:ext cx="1184275" cy="5909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Continuous</a:t>
            </a:r>
            <a:endParaRPr lang="en-IN" altLang="en-US" sz="16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Testing</a:t>
            </a:r>
            <a:endParaRPr lang="en-US" sz="1600" dirty="0">
              <a:solidFill>
                <a:schemeClr val="bg1"/>
              </a:solidFill>
              <a:latin typeface="Roboto (Body)"/>
            </a:endParaRPr>
          </a:p>
        </p:txBody>
      </p:sp>
      <p:sp>
        <p:nvSpPr>
          <p:cNvPr id="51" name="Rectangle 50"/>
          <p:cNvSpPr/>
          <p:nvPr/>
        </p:nvSpPr>
        <p:spPr>
          <a:xfrm flipH="1">
            <a:off x="5537200" y="4266565"/>
            <a:ext cx="1005840" cy="5899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Continuous</a:t>
            </a:r>
            <a:endParaRPr lang="en-IN" altLang="en-US" sz="16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Delivery</a:t>
            </a:r>
            <a:endParaRPr lang="en-I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Rectangle 51"/>
          <p:cNvSpPr/>
          <p:nvPr/>
        </p:nvSpPr>
        <p:spPr>
          <a:xfrm flipH="1">
            <a:off x="4206875" y="4001770"/>
            <a:ext cx="866140" cy="5899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Sprint Phases</a:t>
            </a:r>
            <a:endParaRPr lang="en-I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Rectangle 52"/>
          <p:cNvSpPr/>
          <p:nvPr/>
        </p:nvSpPr>
        <p:spPr>
          <a:xfrm flipH="1">
            <a:off x="3754755" y="2586355"/>
            <a:ext cx="866140" cy="5899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Daily Scrum</a:t>
            </a:r>
            <a:endParaRPr lang="en-IN" altLang="en-US" sz="16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053330" y="2617431"/>
            <a:ext cx="1247775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N" alt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Agile DevOps</a:t>
            </a:r>
            <a:endParaRPr lang="en-IN" altLang="en-US" sz="2800"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Rectangle 4"/>
          <p:cNvSpPr/>
          <p:nvPr/>
        </p:nvSpPr>
        <p:spPr>
          <a:xfrm>
            <a:off x="11264900" y="0"/>
            <a:ext cx="927100" cy="608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altLang="en-US" sz="28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Execution Methodology</a:t>
            </a:r>
            <a:endParaRPr lang="en-IN" altLang="en-US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139065" y="226695"/>
            <a:ext cx="3714750" cy="16617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229870" y="4595495"/>
            <a:ext cx="6864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PO, PM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AutoShape 130"/>
          <p:cNvSpPr/>
          <p:nvPr/>
        </p:nvSpPr>
        <p:spPr bwMode="auto">
          <a:xfrm>
            <a:off x="418465" y="4309745"/>
            <a:ext cx="324485" cy="285750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82955" y="4536440"/>
            <a:ext cx="2207260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 Box 38"/>
          <p:cNvSpPr txBox="1"/>
          <p:nvPr/>
        </p:nvSpPr>
        <p:spPr>
          <a:xfrm>
            <a:off x="1400810" y="4311650"/>
            <a:ext cx="67119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Approve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3003550" y="4225290"/>
            <a:ext cx="150495" cy="92710"/>
            <a:chOff x="3191434" y="2145028"/>
            <a:chExt cx="359165" cy="359165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2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63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64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3384550" y="4380230"/>
            <a:ext cx="3879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Ops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3" name="AutoShape 130"/>
          <p:cNvSpPr/>
          <p:nvPr/>
        </p:nvSpPr>
        <p:spPr bwMode="auto">
          <a:xfrm>
            <a:off x="3101975" y="4349750"/>
            <a:ext cx="336550" cy="234950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pic>
        <p:nvPicPr>
          <p:cNvPr id="47" name="Picture 46" descr="images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5024120"/>
            <a:ext cx="524510" cy="323850"/>
          </a:xfrm>
          <a:prstGeom prst="rect">
            <a:avLst/>
          </a:prstGeom>
        </p:spPr>
      </p:pic>
      <p:grpSp>
        <p:nvGrpSpPr>
          <p:cNvPr id="144" name="Group 112"/>
          <p:cNvGrpSpPr/>
          <p:nvPr/>
        </p:nvGrpSpPr>
        <p:grpSpPr>
          <a:xfrm>
            <a:off x="1748155" y="5084445"/>
            <a:ext cx="262255" cy="173990"/>
            <a:chOff x="5368132" y="3540125"/>
            <a:chExt cx="465138" cy="435769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5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46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145790" y="5062855"/>
            <a:ext cx="235585" cy="194310"/>
            <a:chOff x="6853689" y="2141343"/>
            <a:chExt cx="314346" cy="359165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3" name="AutoShape 48"/>
            <p:cNvSpPr/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74" name="AutoShape 49"/>
            <p:cNvSpPr/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75" name="AutoShape 50"/>
            <p:cNvSpPr/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76" name="AutoShape 51"/>
            <p:cNvSpPr/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H="1">
            <a:off x="1968500" y="4601210"/>
            <a:ext cx="1036320" cy="44640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2050415" y="5172075"/>
            <a:ext cx="10668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258185" y="4610100"/>
            <a:ext cx="635" cy="44640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7" idx="3"/>
          </p:cNvCxnSpPr>
          <p:nvPr/>
        </p:nvCxnSpPr>
        <p:spPr>
          <a:xfrm flipV="1">
            <a:off x="836295" y="5180965"/>
            <a:ext cx="849630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 Box 70"/>
          <p:cNvSpPr txBox="1"/>
          <p:nvPr/>
        </p:nvSpPr>
        <p:spPr>
          <a:xfrm>
            <a:off x="3340735" y="4725670"/>
            <a:ext cx="67881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Deploy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7" name="Text Box 76"/>
          <p:cNvSpPr txBox="1"/>
          <p:nvPr/>
        </p:nvSpPr>
        <p:spPr>
          <a:xfrm>
            <a:off x="1910080" y="4691380"/>
            <a:ext cx="6489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Monitor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8" name="Text Box 77"/>
          <p:cNvSpPr txBox="1"/>
          <p:nvPr/>
        </p:nvSpPr>
        <p:spPr>
          <a:xfrm>
            <a:off x="2876550" y="5287010"/>
            <a:ext cx="9594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Repo. Manager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9" name="Text Box 78"/>
          <p:cNvSpPr txBox="1"/>
          <p:nvPr/>
        </p:nvSpPr>
        <p:spPr>
          <a:xfrm>
            <a:off x="2343150" y="5186680"/>
            <a:ext cx="67881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Deploy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0" name="Text Box 79"/>
          <p:cNvSpPr txBox="1"/>
          <p:nvPr/>
        </p:nvSpPr>
        <p:spPr>
          <a:xfrm>
            <a:off x="1453515" y="5283835"/>
            <a:ext cx="845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Production Environment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1" name="Text Box 80"/>
          <p:cNvSpPr txBox="1"/>
          <p:nvPr/>
        </p:nvSpPr>
        <p:spPr>
          <a:xfrm>
            <a:off x="240665" y="5283200"/>
            <a:ext cx="7010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End User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3" name="Text Box 82"/>
          <p:cNvSpPr txBox="1"/>
          <p:nvPr/>
        </p:nvSpPr>
        <p:spPr>
          <a:xfrm>
            <a:off x="1325880" y="4009390"/>
            <a:ext cx="1529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Continuous</a:t>
            </a:r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 Delivery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7633970" y="386080"/>
            <a:ext cx="3457575" cy="1696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 Box 89"/>
          <p:cNvSpPr txBox="1"/>
          <p:nvPr/>
        </p:nvSpPr>
        <p:spPr>
          <a:xfrm>
            <a:off x="7667625" y="1052830"/>
            <a:ext cx="63246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Dev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1" name="AutoShape 130"/>
          <p:cNvSpPr/>
          <p:nvPr/>
        </p:nvSpPr>
        <p:spPr bwMode="auto">
          <a:xfrm>
            <a:off x="7821295" y="802005"/>
            <a:ext cx="277495" cy="25082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96" name="Text Box 95"/>
          <p:cNvSpPr txBox="1"/>
          <p:nvPr/>
        </p:nvSpPr>
        <p:spPr>
          <a:xfrm>
            <a:off x="7820025" y="1696720"/>
            <a:ext cx="5359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Ops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7" name="AutoShape 130"/>
          <p:cNvSpPr/>
          <p:nvPr/>
        </p:nvSpPr>
        <p:spPr bwMode="auto">
          <a:xfrm>
            <a:off x="7882890" y="1456690"/>
            <a:ext cx="310515" cy="21272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98" name="Group 112"/>
          <p:cNvGrpSpPr/>
          <p:nvPr/>
        </p:nvGrpSpPr>
        <p:grpSpPr>
          <a:xfrm>
            <a:off x="9066530" y="1496060"/>
            <a:ext cx="241935" cy="158115"/>
            <a:chOff x="5368132" y="3540125"/>
            <a:chExt cx="465138" cy="435769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101" name="组合 71"/>
          <p:cNvGrpSpPr/>
          <p:nvPr/>
        </p:nvGrpSpPr>
        <p:grpSpPr>
          <a:xfrm>
            <a:off x="8684895" y="846455"/>
            <a:ext cx="217170" cy="175895"/>
            <a:chOff x="6853689" y="2141343"/>
            <a:chExt cx="314346" cy="359165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2" name="AutoShape 48"/>
            <p:cNvSpPr/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3" name="AutoShape 49"/>
            <p:cNvSpPr/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4" name="AutoShape 50"/>
            <p:cNvSpPr/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5" name="AutoShape 51"/>
            <p:cNvSpPr/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cxnSp>
        <p:nvCxnSpPr>
          <p:cNvPr id="106" name="Straight Arrow Connector 105"/>
          <p:cNvCxnSpPr/>
          <p:nvPr/>
        </p:nvCxnSpPr>
        <p:spPr>
          <a:xfrm flipH="1">
            <a:off x="9345295" y="1574800"/>
            <a:ext cx="9829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8226425" y="1583690"/>
            <a:ext cx="782955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 Box 107"/>
          <p:cNvSpPr txBox="1"/>
          <p:nvPr/>
        </p:nvSpPr>
        <p:spPr>
          <a:xfrm>
            <a:off x="10253345" y="1623060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Repo. Manager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9" name="Text Box 108"/>
          <p:cNvSpPr txBox="1"/>
          <p:nvPr/>
        </p:nvSpPr>
        <p:spPr>
          <a:xfrm>
            <a:off x="8779510" y="1676400"/>
            <a:ext cx="93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Development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Environment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0" name="Text Box 109"/>
          <p:cNvSpPr txBox="1"/>
          <p:nvPr/>
        </p:nvSpPr>
        <p:spPr>
          <a:xfrm>
            <a:off x="8427720" y="1040130"/>
            <a:ext cx="79756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Code Repo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11" name="组合 71"/>
          <p:cNvGrpSpPr/>
          <p:nvPr/>
        </p:nvGrpSpPr>
        <p:grpSpPr>
          <a:xfrm>
            <a:off x="10363835" y="1489710"/>
            <a:ext cx="217170" cy="175895"/>
            <a:chOff x="6853689" y="2141343"/>
            <a:chExt cx="314346" cy="359165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2" name="AutoShape 48"/>
            <p:cNvSpPr/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13" name="AutoShape 49"/>
            <p:cNvSpPr/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14" name="AutoShape 50"/>
            <p:cNvSpPr/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15" name="AutoShape 51"/>
            <p:cNvSpPr/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116" name="Rectangles 115"/>
          <p:cNvSpPr/>
          <p:nvPr/>
        </p:nvSpPr>
        <p:spPr>
          <a:xfrm>
            <a:off x="10142220" y="831215"/>
            <a:ext cx="735330" cy="2127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900">
                <a:solidFill>
                  <a:schemeClr val="tx1"/>
                </a:solidFill>
              </a:rPr>
              <a:t>CI Server</a:t>
            </a:r>
            <a:endParaRPr lang="en-IN" altLang="en-US" sz="90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8122285" y="937260"/>
            <a:ext cx="4883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8942070" y="925830"/>
            <a:ext cx="116014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10417810" y="1091565"/>
            <a:ext cx="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Text Box 119"/>
          <p:cNvSpPr txBox="1"/>
          <p:nvPr/>
        </p:nvSpPr>
        <p:spPr>
          <a:xfrm>
            <a:off x="10349865" y="1106805"/>
            <a:ext cx="6597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dirty="0" err="1" smtClean="0">
                <a:latin typeface="Times New Roman" panose="02020603050405020304" charset="0"/>
                <a:cs typeface="Times New Roman" panose="02020603050405020304" charset="0"/>
              </a:rPr>
              <a:t>Artifacts</a:t>
            </a:r>
            <a:endParaRPr lang="en-IN" altLang="en-US" sz="9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1" name="Text Box 120"/>
          <p:cNvSpPr txBox="1"/>
          <p:nvPr/>
        </p:nvSpPr>
        <p:spPr>
          <a:xfrm>
            <a:off x="8248015" y="1387475"/>
            <a:ext cx="60134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Monitor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2" name="Text Box 121"/>
          <p:cNvSpPr txBox="1"/>
          <p:nvPr/>
        </p:nvSpPr>
        <p:spPr>
          <a:xfrm>
            <a:off x="7827645" y="313055"/>
            <a:ext cx="29641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200" b="1">
                <a:latin typeface="Times New Roman" panose="02020603050405020304" charset="0"/>
                <a:cs typeface="Times New Roman" panose="02020603050405020304" charset="0"/>
              </a:rPr>
              <a:t>Continuous Integration</a:t>
            </a:r>
            <a:endParaRPr lang="en-IN" altLang="en-US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Commit Build + Unit Test + Static Code Analysis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92" name="组合 160"/>
          <p:cNvGrpSpPr/>
          <p:nvPr/>
        </p:nvGrpSpPr>
        <p:grpSpPr>
          <a:xfrm>
            <a:off x="8072120" y="1356360"/>
            <a:ext cx="133350" cy="74295"/>
            <a:chOff x="3191434" y="2145028"/>
            <a:chExt cx="359165" cy="359165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3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94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95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126" name="Rectangles 125"/>
          <p:cNvSpPr/>
          <p:nvPr/>
        </p:nvSpPr>
        <p:spPr>
          <a:xfrm>
            <a:off x="7646035" y="4090035"/>
            <a:ext cx="3546475" cy="17773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 Box 127"/>
          <p:cNvSpPr txBox="1"/>
          <p:nvPr/>
        </p:nvSpPr>
        <p:spPr>
          <a:xfrm>
            <a:off x="7606030" y="4742815"/>
            <a:ext cx="3879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Dev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9" name="AutoShape 130"/>
          <p:cNvSpPr/>
          <p:nvPr/>
        </p:nvSpPr>
        <p:spPr bwMode="auto">
          <a:xfrm>
            <a:off x="7665720" y="4542155"/>
            <a:ext cx="260985" cy="252730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131" name="组合 160"/>
          <p:cNvGrpSpPr/>
          <p:nvPr/>
        </p:nvGrpSpPr>
        <p:grpSpPr>
          <a:xfrm>
            <a:off x="10423525" y="4597400"/>
            <a:ext cx="67945" cy="59055"/>
            <a:chOff x="3191434" y="2145028"/>
            <a:chExt cx="359165" cy="359165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2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33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34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136" name="AutoShape 130"/>
          <p:cNvSpPr/>
          <p:nvPr/>
        </p:nvSpPr>
        <p:spPr bwMode="auto">
          <a:xfrm>
            <a:off x="10467975" y="4676775"/>
            <a:ext cx="151765" cy="14922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138" name="Group 112"/>
          <p:cNvGrpSpPr/>
          <p:nvPr/>
        </p:nvGrpSpPr>
        <p:grpSpPr>
          <a:xfrm>
            <a:off x="10039985" y="5154295"/>
            <a:ext cx="187325" cy="154305"/>
            <a:chOff x="5368132" y="3540125"/>
            <a:chExt cx="465138" cy="435769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4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SimSun" panose="02010600030101010101" pitchFamily="2" charset="-122"/>
                <a:cs typeface="+mn-cs"/>
                <a:sym typeface="Gill Sans" charset="0"/>
              </a:endParaRPr>
            </a:p>
          </p:txBody>
        </p:sp>
      </p:grpSp>
      <p:cxnSp>
        <p:nvCxnSpPr>
          <p:cNvPr id="149" name="Straight Arrow Connector 148"/>
          <p:cNvCxnSpPr/>
          <p:nvPr/>
        </p:nvCxnSpPr>
        <p:spPr>
          <a:xfrm flipH="1" flipV="1">
            <a:off x="10318750" y="5193665"/>
            <a:ext cx="233680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AutoShape 48"/>
          <p:cNvSpPr/>
          <p:nvPr/>
        </p:nvSpPr>
        <p:spPr bwMode="auto">
          <a:xfrm>
            <a:off x="8331200" y="4559935"/>
            <a:ext cx="203200" cy="1835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7425"/>
                </a:moveTo>
                <a:cubicBezTo>
                  <a:pt x="5687" y="7425"/>
                  <a:pt x="1542" y="6064"/>
                  <a:pt x="1542" y="4387"/>
                </a:cubicBezTo>
                <a:cubicBezTo>
                  <a:pt x="1542" y="2709"/>
                  <a:pt x="5687" y="1350"/>
                  <a:pt x="10800" y="1350"/>
                </a:cubicBezTo>
                <a:cubicBezTo>
                  <a:pt x="15912" y="1350"/>
                  <a:pt x="20057" y="2709"/>
                  <a:pt x="20057" y="4387"/>
                </a:cubicBezTo>
                <a:cubicBezTo>
                  <a:pt x="20057" y="6064"/>
                  <a:pt x="15912" y="7425"/>
                  <a:pt x="10800" y="7425"/>
                </a:cubicBezTo>
                <a:moveTo>
                  <a:pt x="20057" y="9112"/>
                </a:moveTo>
                <a:lnTo>
                  <a:pt x="20054" y="9112"/>
                </a:lnTo>
                <a:cubicBezTo>
                  <a:pt x="20054" y="9119"/>
                  <a:pt x="20057" y="9127"/>
                  <a:pt x="20057" y="9133"/>
                </a:cubicBezTo>
                <a:cubicBezTo>
                  <a:pt x="20057" y="10800"/>
                  <a:pt x="15912" y="12150"/>
                  <a:pt x="10800" y="12150"/>
                </a:cubicBezTo>
                <a:cubicBezTo>
                  <a:pt x="5687" y="12150"/>
                  <a:pt x="1542" y="10800"/>
                  <a:pt x="1542" y="9133"/>
                </a:cubicBezTo>
                <a:cubicBezTo>
                  <a:pt x="1542" y="9127"/>
                  <a:pt x="1545" y="9119"/>
                  <a:pt x="1545" y="9112"/>
                </a:cubicBezTo>
                <a:lnTo>
                  <a:pt x="1542" y="9112"/>
                </a:lnTo>
                <a:lnTo>
                  <a:pt x="1542" y="6793"/>
                </a:lnTo>
                <a:cubicBezTo>
                  <a:pt x="3564" y="8140"/>
                  <a:pt x="7271" y="8774"/>
                  <a:pt x="10800" y="8774"/>
                </a:cubicBezTo>
                <a:cubicBezTo>
                  <a:pt x="14328" y="8774"/>
                  <a:pt x="18035" y="8140"/>
                  <a:pt x="20057" y="6793"/>
                </a:cubicBezTo>
                <a:cubicBezTo>
                  <a:pt x="20057" y="6793"/>
                  <a:pt x="20057" y="9112"/>
                  <a:pt x="20057" y="9112"/>
                </a:cubicBezTo>
                <a:close/>
                <a:moveTo>
                  <a:pt x="20057" y="13162"/>
                </a:moveTo>
                <a:lnTo>
                  <a:pt x="20054" y="13162"/>
                </a:lnTo>
                <a:cubicBezTo>
                  <a:pt x="20054" y="13169"/>
                  <a:pt x="20057" y="13177"/>
                  <a:pt x="20057" y="13183"/>
                </a:cubicBezTo>
                <a:cubicBezTo>
                  <a:pt x="20057" y="14850"/>
                  <a:pt x="15912" y="16200"/>
                  <a:pt x="10800" y="16200"/>
                </a:cubicBezTo>
                <a:cubicBezTo>
                  <a:pt x="5687" y="16200"/>
                  <a:pt x="1542" y="14850"/>
                  <a:pt x="1542" y="13183"/>
                </a:cubicBezTo>
                <a:cubicBezTo>
                  <a:pt x="1542" y="13177"/>
                  <a:pt x="1545" y="13169"/>
                  <a:pt x="1545" y="13162"/>
                </a:cubicBezTo>
                <a:lnTo>
                  <a:pt x="1542" y="13162"/>
                </a:lnTo>
                <a:lnTo>
                  <a:pt x="1542" y="10640"/>
                </a:lnTo>
                <a:cubicBezTo>
                  <a:pt x="3136" y="12077"/>
                  <a:pt x="6982" y="12825"/>
                  <a:pt x="10800" y="12825"/>
                </a:cubicBezTo>
                <a:cubicBezTo>
                  <a:pt x="14617" y="12825"/>
                  <a:pt x="18463" y="12077"/>
                  <a:pt x="20057" y="10640"/>
                </a:cubicBezTo>
                <a:cubicBezTo>
                  <a:pt x="20057" y="10640"/>
                  <a:pt x="20057" y="13162"/>
                  <a:pt x="20057" y="13162"/>
                </a:cubicBezTo>
                <a:close/>
                <a:moveTo>
                  <a:pt x="20057" y="17212"/>
                </a:moveTo>
                <a:cubicBezTo>
                  <a:pt x="20057" y="18889"/>
                  <a:pt x="15912" y="20249"/>
                  <a:pt x="10800" y="20249"/>
                </a:cubicBezTo>
                <a:cubicBezTo>
                  <a:pt x="5687" y="20249"/>
                  <a:pt x="1542" y="18889"/>
                  <a:pt x="1542" y="17212"/>
                </a:cubicBezTo>
                <a:lnTo>
                  <a:pt x="1542" y="14690"/>
                </a:lnTo>
                <a:cubicBezTo>
                  <a:pt x="3136" y="16127"/>
                  <a:pt x="6982" y="16875"/>
                  <a:pt x="10800" y="16875"/>
                </a:cubicBezTo>
                <a:cubicBezTo>
                  <a:pt x="14617" y="16875"/>
                  <a:pt x="18463" y="16127"/>
                  <a:pt x="20057" y="14690"/>
                </a:cubicBezTo>
                <a:cubicBezTo>
                  <a:pt x="20057" y="14690"/>
                  <a:pt x="20057" y="17212"/>
                  <a:pt x="20057" y="17212"/>
                </a:cubicBezTo>
                <a:close/>
                <a:moveTo>
                  <a:pt x="10800" y="0"/>
                </a:moveTo>
                <a:cubicBezTo>
                  <a:pt x="5598" y="0"/>
                  <a:pt x="0" y="1372"/>
                  <a:pt x="0" y="4387"/>
                </a:cubicBezTo>
                <a:lnTo>
                  <a:pt x="0" y="17212"/>
                </a:lnTo>
                <a:cubicBezTo>
                  <a:pt x="0" y="20226"/>
                  <a:pt x="5598" y="21599"/>
                  <a:pt x="10800" y="21599"/>
                </a:cubicBezTo>
                <a:cubicBezTo>
                  <a:pt x="16001" y="21599"/>
                  <a:pt x="21599" y="20226"/>
                  <a:pt x="21599" y="17212"/>
                </a:cubicBezTo>
                <a:lnTo>
                  <a:pt x="21599" y="4387"/>
                </a:lnTo>
                <a:cubicBezTo>
                  <a:pt x="21599" y="1372"/>
                  <a:pt x="16001" y="0"/>
                  <a:pt x="1080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7887970" y="4669155"/>
            <a:ext cx="4038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Text Box 156"/>
          <p:cNvSpPr txBox="1"/>
          <p:nvPr/>
        </p:nvSpPr>
        <p:spPr>
          <a:xfrm>
            <a:off x="7777480" y="4451350"/>
            <a:ext cx="6343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Commit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8" name="Text Box 157"/>
          <p:cNvSpPr txBox="1"/>
          <p:nvPr/>
        </p:nvSpPr>
        <p:spPr>
          <a:xfrm>
            <a:off x="8233410" y="4339590"/>
            <a:ext cx="5092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Build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9" name="Text Box 158"/>
          <p:cNvSpPr txBox="1"/>
          <p:nvPr/>
        </p:nvSpPr>
        <p:spPr>
          <a:xfrm>
            <a:off x="8035925" y="4710430"/>
            <a:ext cx="8451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Code Repo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0" name="Rectangles 159"/>
          <p:cNvSpPr/>
          <p:nvPr/>
        </p:nvSpPr>
        <p:spPr>
          <a:xfrm>
            <a:off x="8076565" y="5201920"/>
            <a:ext cx="637540" cy="20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IN" altLang="en-US" sz="900">
                <a:solidFill>
                  <a:schemeClr val="tx1"/>
                </a:solidFill>
                <a:sym typeface="+mn-ea"/>
              </a:rPr>
              <a:t>CI Server</a:t>
            </a:r>
            <a:endParaRPr lang="en-IN" altLang="en-US" sz="9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 flipH="1">
            <a:off x="8446135" y="4940935"/>
            <a:ext cx="3175" cy="25527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60" idx="3"/>
          </p:cNvCxnSpPr>
          <p:nvPr/>
        </p:nvCxnSpPr>
        <p:spPr>
          <a:xfrm>
            <a:off x="8714105" y="5306060"/>
            <a:ext cx="55308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7" name="Text Box 166"/>
          <p:cNvSpPr txBox="1"/>
          <p:nvPr/>
        </p:nvSpPr>
        <p:spPr>
          <a:xfrm>
            <a:off x="8651875" y="5045710"/>
            <a:ext cx="6057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Artifacts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8" name="Text Box 167"/>
          <p:cNvSpPr txBox="1"/>
          <p:nvPr/>
        </p:nvSpPr>
        <p:spPr>
          <a:xfrm>
            <a:off x="9035415" y="5330825"/>
            <a:ext cx="70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Repo Manager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 flipV="1">
            <a:off x="9501505" y="5231130"/>
            <a:ext cx="50990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0" name="Rectangles 169"/>
          <p:cNvSpPr/>
          <p:nvPr/>
        </p:nvSpPr>
        <p:spPr>
          <a:xfrm>
            <a:off x="9889490" y="4770120"/>
            <a:ext cx="504825" cy="1631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IN" altLang="en-US" sz="900">
                <a:solidFill>
                  <a:schemeClr val="tx1"/>
                </a:solidFill>
                <a:sym typeface="+mn-ea"/>
              </a:rPr>
              <a:t>Report</a:t>
            </a:r>
            <a:endParaRPr lang="en-IN" altLang="en-US" sz="9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71" name="Straight Arrow Connector 170"/>
          <p:cNvCxnSpPr/>
          <p:nvPr/>
        </p:nvCxnSpPr>
        <p:spPr>
          <a:xfrm flipV="1">
            <a:off x="10117455" y="4978400"/>
            <a:ext cx="0" cy="1428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 flipV="1">
            <a:off x="9660890" y="4827905"/>
            <a:ext cx="18605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0553065" y="4852035"/>
            <a:ext cx="0" cy="354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6" name="Rectangles 175"/>
          <p:cNvSpPr/>
          <p:nvPr/>
        </p:nvSpPr>
        <p:spPr>
          <a:xfrm>
            <a:off x="10667365" y="4704080"/>
            <a:ext cx="490855" cy="241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IN" altLang="en-US" sz="900">
                <a:solidFill>
                  <a:schemeClr val="tx1"/>
                </a:solidFill>
                <a:sym typeface="+mn-ea"/>
              </a:rPr>
              <a:t>Test Script</a:t>
            </a:r>
            <a:endParaRPr lang="en-IN" altLang="en-US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177" name="Rectangles 176"/>
          <p:cNvSpPr/>
          <p:nvPr/>
        </p:nvSpPr>
        <p:spPr>
          <a:xfrm>
            <a:off x="10592435" y="5174615"/>
            <a:ext cx="521970" cy="2578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IN" altLang="en-US" sz="900">
                <a:solidFill>
                  <a:schemeClr val="tx1"/>
                </a:solidFill>
                <a:sym typeface="+mn-ea"/>
              </a:rPr>
              <a:t>Test Suite</a:t>
            </a:r>
            <a:endParaRPr lang="en-IN" altLang="en-US" sz="9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78" name="Straight Arrow Connector 177"/>
          <p:cNvCxnSpPr>
            <a:stCxn id="177" idx="1"/>
          </p:cNvCxnSpPr>
          <p:nvPr/>
        </p:nvCxnSpPr>
        <p:spPr>
          <a:xfrm flipH="1" flipV="1">
            <a:off x="10260965" y="5302885"/>
            <a:ext cx="33083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76" idx="2"/>
          </p:cNvCxnSpPr>
          <p:nvPr/>
        </p:nvCxnSpPr>
        <p:spPr>
          <a:xfrm flipH="1">
            <a:off x="10908030" y="4946015"/>
            <a:ext cx="5080" cy="22352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0" name="Picture 179" descr="issueopened_1065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050" y="4707890"/>
            <a:ext cx="224155" cy="196850"/>
          </a:xfrm>
          <a:prstGeom prst="rect">
            <a:avLst/>
          </a:prstGeom>
          <a:noFill/>
        </p:spPr>
      </p:pic>
      <p:sp>
        <p:nvSpPr>
          <p:cNvPr id="181" name="Text Box 180"/>
          <p:cNvSpPr txBox="1"/>
          <p:nvPr/>
        </p:nvSpPr>
        <p:spPr>
          <a:xfrm>
            <a:off x="9044940" y="4885055"/>
            <a:ext cx="88011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Issue Tracking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2" name="Text Box 181"/>
          <p:cNvSpPr txBox="1"/>
          <p:nvPr/>
        </p:nvSpPr>
        <p:spPr>
          <a:xfrm>
            <a:off x="8444865" y="4064000"/>
            <a:ext cx="17576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Continuous</a:t>
            </a:r>
            <a:r>
              <a:rPr lang="en-IN" altLang="en-US" sz="1400" b="1">
                <a:latin typeface="Times New Roman" panose="02020603050405020304" charset="0"/>
                <a:cs typeface="Times New Roman" panose="02020603050405020304" charset="0"/>
              </a:rPr>
              <a:t> Testing</a:t>
            </a:r>
            <a:endParaRPr lang="en-IN" altLang="en-US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3" name="AutoShape 48"/>
          <p:cNvSpPr/>
          <p:nvPr/>
        </p:nvSpPr>
        <p:spPr bwMode="auto">
          <a:xfrm>
            <a:off x="9274810" y="5173345"/>
            <a:ext cx="203200" cy="1835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7425"/>
                </a:moveTo>
                <a:cubicBezTo>
                  <a:pt x="5687" y="7425"/>
                  <a:pt x="1542" y="6064"/>
                  <a:pt x="1542" y="4387"/>
                </a:cubicBezTo>
                <a:cubicBezTo>
                  <a:pt x="1542" y="2709"/>
                  <a:pt x="5687" y="1350"/>
                  <a:pt x="10800" y="1350"/>
                </a:cubicBezTo>
                <a:cubicBezTo>
                  <a:pt x="15912" y="1350"/>
                  <a:pt x="20057" y="2709"/>
                  <a:pt x="20057" y="4387"/>
                </a:cubicBezTo>
                <a:cubicBezTo>
                  <a:pt x="20057" y="6064"/>
                  <a:pt x="15912" y="7425"/>
                  <a:pt x="10800" y="7425"/>
                </a:cubicBezTo>
                <a:moveTo>
                  <a:pt x="20057" y="9112"/>
                </a:moveTo>
                <a:lnTo>
                  <a:pt x="20054" y="9112"/>
                </a:lnTo>
                <a:cubicBezTo>
                  <a:pt x="20054" y="9119"/>
                  <a:pt x="20057" y="9127"/>
                  <a:pt x="20057" y="9133"/>
                </a:cubicBezTo>
                <a:cubicBezTo>
                  <a:pt x="20057" y="10800"/>
                  <a:pt x="15912" y="12150"/>
                  <a:pt x="10800" y="12150"/>
                </a:cubicBezTo>
                <a:cubicBezTo>
                  <a:pt x="5687" y="12150"/>
                  <a:pt x="1542" y="10800"/>
                  <a:pt x="1542" y="9133"/>
                </a:cubicBezTo>
                <a:cubicBezTo>
                  <a:pt x="1542" y="9127"/>
                  <a:pt x="1545" y="9119"/>
                  <a:pt x="1545" y="9112"/>
                </a:cubicBezTo>
                <a:lnTo>
                  <a:pt x="1542" y="9112"/>
                </a:lnTo>
                <a:lnTo>
                  <a:pt x="1542" y="6793"/>
                </a:lnTo>
                <a:cubicBezTo>
                  <a:pt x="3564" y="8140"/>
                  <a:pt x="7271" y="8774"/>
                  <a:pt x="10800" y="8774"/>
                </a:cubicBezTo>
                <a:cubicBezTo>
                  <a:pt x="14328" y="8774"/>
                  <a:pt x="18035" y="8140"/>
                  <a:pt x="20057" y="6793"/>
                </a:cubicBezTo>
                <a:cubicBezTo>
                  <a:pt x="20057" y="6793"/>
                  <a:pt x="20057" y="9112"/>
                  <a:pt x="20057" y="9112"/>
                </a:cubicBezTo>
                <a:close/>
                <a:moveTo>
                  <a:pt x="20057" y="13162"/>
                </a:moveTo>
                <a:lnTo>
                  <a:pt x="20054" y="13162"/>
                </a:lnTo>
                <a:cubicBezTo>
                  <a:pt x="20054" y="13169"/>
                  <a:pt x="20057" y="13177"/>
                  <a:pt x="20057" y="13183"/>
                </a:cubicBezTo>
                <a:cubicBezTo>
                  <a:pt x="20057" y="14850"/>
                  <a:pt x="15912" y="16200"/>
                  <a:pt x="10800" y="16200"/>
                </a:cubicBezTo>
                <a:cubicBezTo>
                  <a:pt x="5687" y="16200"/>
                  <a:pt x="1542" y="14850"/>
                  <a:pt x="1542" y="13183"/>
                </a:cubicBezTo>
                <a:cubicBezTo>
                  <a:pt x="1542" y="13177"/>
                  <a:pt x="1545" y="13169"/>
                  <a:pt x="1545" y="13162"/>
                </a:cubicBezTo>
                <a:lnTo>
                  <a:pt x="1542" y="13162"/>
                </a:lnTo>
                <a:lnTo>
                  <a:pt x="1542" y="10640"/>
                </a:lnTo>
                <a:cubicBezTo>
                  <a:pt x="3136" y="12077"/>
                  <a:pt x="6982" y="12825"/>
                  <a:pt x="10800" y="12825"/>
                </a:cubicBezTo>
                <a:cubicBezTo>
                  <a:pt x="14617" y="12825"/>
                  <a:pt x="18463" y="12077"/>
                  <a:pt x="20057" y="10640"/>
                </a:cubicBezTo>
                <a:cubicBezTo>
                  <a:pt x="20057" y="10640"/>
                  <a:pt x="20057" y="13162"/>
                  <a:pt x="20057" y="13162"/>
                </a:cubicBezTo>
                <a:close/>
                <a:moveTo>
                  <a:pt x="20057" y="17212"/>
                </a:moveTo>
                <a:cubicBezTo>
                  <a:pt x="20057" y="18889"/>
                  <a:pt x="15912" y="20249"/>
                  <a:pt x="10800" y="20249"/>
                </a:cubicBezTo>
                <a:cubicBezTo>
                  <a:pt x="5687" y="20249"/>
                  <a:pt x="1542" y="18889"/>
                  <a:pt x="1542" y="17212"/>
                </a:cubicBezTo>
                <a:lnTo>
                  <a:pt x="1542" y="14690"/>
                </a:lnTo>
                <a:cubicBezTo>
                  <a:pt x="3136" y="16127"/>
                  <a:pt x="6982" y="16875"/>
                  <a:pt x="10800" y="16875"/>
                </a:cubicBezTo>
                <a:cubicBezTo>
                  <a:pt x="14617" y="16875"/>
                  <a:pt x="18463" y="16127"/>
                  <a:pt x="20057" y="14690"/>
                </a:cubicBezTo>
                <a:cubicBezTo>
                  <a:pt x="20057" y="14690"/>
                  <a:pt x="20057" y="17212"/>
                  <a:pt x="20057" y="17212"/>
                </a:cubicBezTo>
                <a:close/>
                <a:moveTo>
                  <a:pt x="10800" y="0"/>
                </a:moveTo>
                <a:cubicBezTo>
                  <a:pt x="5598" y="0"/>
                  <a:pt x="0" y="1372"/>
                  <a:pt x="0" y="4387"/>
                </a:cubicBezTo>
                <a:lnTo>
                  <a:pt x="0" y="17212"/>
                </a:lnTo>
                <a:cubicBezTo>
                  <a:pt x="0" y="20226"/>
                  <a:pt x="5598" y="21599"/>
                  <a:pt x="10800" y="21599"/>
                </a:cubicBezTo>
                <a:cubicBezTo>
                  <a:pt x="16001" y="21599"/>
                  <a:pt x="21599" y="20226"/>
                  <a:pt x="21599" y="17212"/>
                </a:cubicBezTo>
                <a:lnTo>
                  <a:pt x="21599" y="4387"/>
                </a:lnTo>
                <a:cubicBezTo>
                  <a:pt x="21599" y="1372"/>
                  <a:pt x="16001" y="0"/>
                  <a:pt x="1080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SimSun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35" name="Text Box 134"/>
          <p:cNvSpPr txBox="1"/>
          <p:nvPr/>
        </p:nvSpPr>
        <p:spPr>
          <a:xfrm>
            <a:off x="10464165" y="4459605"/>
            <a:ext cx="4133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Ops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7" name="Picture 136" descr="images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830" y="4110355"/>
            <a:ext cx="374015" cy="287020"/>
          </a:xfrm>
          <a:prstGeom prst="rect">
            <a:avLst/>
          </a:prstGeom>
        </p:spPr>
      </p:pic>
      <p:sp>
        <p:nvSpPr>
          <p:cNvPr id="175" name="Text Box 174"/>
          <p:cNvSpPr txBox="1"/>
          <p:nvPr/>
        </p:nvSpPr>
        <p:spPr>
          <a:xfrm>
            <a:off x="10878185" y="4293870"/>
            <a:ext cx="4597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QA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0" name="Text Box 149"/>
          <p:cNvSpPr txBox="1"/>
          <p:nvPr/>
        </p:nvSpPr>
        <p:spPr>
          <a:xfrm>
            <a:off x="9697085" y="5313680"/>
            <a:ext cx="83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Staging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900" b="1">
                <a:latin typeface="Times New Roman" panose="02020603050405020304" charset="0"/>
                <a:cs typeface="Times New Roman" panose="02020603050405020304" charset="0"/>
              </a:rPr>
              <a:t>Environment</a:t>
            </a:r>
            <a:endParaRPr lang="en-IN" altLang="en-US" sz="9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4" name="Straight Arrow Connector 173"/>
          <p:cNvCxnSpPr>
            <a:stCxn id="137" idx="2"/>
          </p:cNvCxnSpPr>
          <p:nvPr/>
        </p:nvCxnSpPr>
        <p:spPr>
          <a:xfrm flipH="1">
            <a:off x="10888345" y="4397375"/>
            <a:ext cx="3810" cy="28765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264795" y="286170"/>
            <a:ext cx="3493770" cy="1469605"/>
            <a:chOff x="1043" y="581"/>
            <a:chExt cx="11483" cy="5309"/>
          </a:xfrm>
        </p:grpSpPr>
        <p:grpSp>
          <p:nvGrpSpPr>
            <p:cNvPr id="190" name="Group 189"/>
            <p:cNvGrpSpPr/>
            <p:nvPr/>
          </p:nvGrpSpPr>
          <p:grpSpPr>
            <a:xfrm>
              <a:off x="1043" y="581"/>
              <a:ext cx="11483" cy="5309"/>
              <a:chOff x="1043" y="581"/>
              <a:chExt cx="11483" cy="5309"/>
            </a:xfrm>
          </p:grpSpPr>
          <p:sp>
            <p:nvSpPr>
              <p:cNvPr id="191" name="Rectangles 190"/>
              <p:cNvSpPr/>
              <p:nvPr/>
            </p:nvSpPr>
            <p:spPr>
              <a:xfrm>
                <a:off x="1043" y="2434"/>
                <a:ext cx="2429" cy="140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Product </a:t>
                </a:r>
                <a:endParaRPr lang="en-IN" altLang="en-US" sz="9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Backlog</a:t>
                </a:r>
                <a:endParaRPr lang="en-IN" altLang="en-US" sz="9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92" name="Rectangles 191"/>
              <p:cNvSpPr/>
              <p:nvPr/>
            </p:nvSpPr>
            <p:spPr>
              <a:xfrm>
                <a:off x="4442" y="2442"/>
                <a:ext cx="2209" cy="1407"/>
              </a:xfrm>
              <a:prstGeom prst="rect">
                <a:avLst/>
              </a:prstGeom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Sprint </a:t>
                </a:r>
                <a:endParaRPr lang="en-IN" altLang="en-US" sz="90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Backlog</a:t>
                </a:r>
                <a:endParaRPr lang="en-IN" altLang="en-US" sz="90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93" name="Rectangles 192"/>
              <p:cNvSpPr/>
              <p:nvPr/>
            </p:nvSpPr>
            <p:spPr>
              <a:xfrm>
                <a:off x="9852" y="2444"/>
                <a:ext cx="2622" cy="1407"/>
              </a:xfrm>
              <a:prstGeom prst="rect">
                <a:avLst/>
              </a:prstGeom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Potentially Shippable Product</a:t>
                </a:r>
                <a:endParaRPr lang="en-IN" altLang="en-US" sz="90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94" name="Rectangles 193"/>
              <p:cNvSpPr/>
              <p:nvPr/>
            </p:nvSpPr>
            <p:spPr>
              <a:xfrm>
                <a:off x="2512" y="4482"/>
                <a:ext cx="2952" cy="140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Burndown Chart</a:t>
                </a:r>
                <a:endParaRPr lang="en-IN" altLang="en-US" sz="9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95" name="Rectangles 194"/>
              <p:cNvSpPr/>
              <p:nvPr/>
            </p:nvSpPr>
            <p:spPr>
              <a:xfrm>
                <a:off x="6072" y="4483"/>
                <a:ext cx="2952" cy="1407"/>
              </a:xfrm>
              <a:prstGeom prst="rect">
                <a:avLst/>
              </a:prstGeom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 dirty="0" smtClean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Epics / User </a:t>
                </a:r>
                <a:r>
                  <a:rPr lang="en-IN" altLang="en-US" sz="9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Stories</a:t>
                </a:r>
                <a:endParaRPr lang="en-IN" altLang="en-US" sz="9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96" name="Rectangles 195"/>
              <p:cNvSpPr/>
              <p:nvPr/>
            </p:nvSpPr>
            <p:spPr>
              <a:xfrm>
                <a:off x="9574" y="4481"/>
                <a:ext cx="2952" cy="140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IN" altLang="en-US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Bugs/ Issues</a:t>
                </a:r>
                <a:endParaRPr lang="en-IN" altLang="en-US" sz="9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cxnSp>
            <p:nvCxnSpPr>
              <p:cNvPr id="197" name="Straight Arrow Connector 196"/>
              <p:cNvCxnSpPr>
                <a:stCxn id="191" idx="3"/>
                <a:endCxn id="192" idx="1"/>
              </p:cNvCxnSpPr>
              <p:nvPr/>
            </p:nvCxnSpPr>
            <p:spPr>
              <a:xfrm>
                <a:off x="3472" y="3138"/>
                <a:ext cx="970" cy="8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>
                <a:endCxn id="193" idx="1"/>
              </p:cNvCxnSpPr>
              <p:nvPr/>
            </p:nvCxnSpPr>
            <p:spPr>
              <a:xfrm flipV="1">
                <a:off x="8931" y="3148"/>
                <a:ext cx="921" cy="2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9" name="Text Box 198"/>
              <p:cNvSpPr txBox="1"/>
              <p:nvPr/>
            </p:nvSpPr>
            <p:spPr>
              <a:xfrm>
                <a:off x="1219" y="581"/>
                <a:ext cx="5573" cy="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altLang="en-US" sz="1200" b="1"/>
                  <a:t>Agile Development</a:t>
                </a:r>
                <a:endParaRPr lang="en-IN" altLang="en-US" sz="1200" b="1"/>
              </a:p>
            </p:txBody>
          </p:sp>
        </p:grpSp>
        <p:sp>
          <p:nvSpPr>
            <p:cNvPr id="200" name="Oval 199"/>
            <p:cNvSpPr/>
            <p:nvPr/>
          </p:nvSpPr>
          <p:spPr>
            <a:xfrm>
              <a:off x="7458" y="2302"/>
              <a:ext cx="1705" cy="158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altLang="en-US" sz="900"/>
            </a:p>
          </p:txBody>
        </p:sp>
        <p:cxnSp>
          <p:nvCxnSpPr>
            <p:cNvPr id="201" name="Straight Arrow Connector 200"/>
            <p:cNvCxnSpPr>
              <a:stCxn id="192" idx="3"/>
              <a:endCxn id="200" idx="2"/>
            </p:cNvCxnSpPr>
            <p:nvPr/>
          </p:nvCxnSpPr>
          <p:spPr>
            <a:xfrm flipV="1">
              <a:off x="6651" y="3096"/>
              <a:ext cx="807" cy="5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Rectangles 201"/>
            <p:cNvSpPr/>
            <p:nvPr/>
          </p:nvSpPr>
          <p:spPr>
            <a:xfrm>
              <a:off x="8603" y="2461"/>
              <a:ext cx="793" cy="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972" y="763"/>
              <a:ext cx="1705" cy="158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altLang="en-US"/>
            </a:p>
          </p:txBody>
        </p:sp>
        <p:sp>
          <p:nvSpPr>
            <p:cNvPr id="204" name="Rectangles 203"/>
            <p:cNvSpPr/>
            <p:nvPr/>
          </p:nvSpPr>
          <p:spPr>
            <a:xfrm rot="2940000">
              <a:off x="6722" y="1531"/>
              <a:ext cx="1355" cy="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/>
            <p:nvPr/>
          </p:nvCxnSpPr>
          <p:spPr>
            <a:xfrm flipV="1">
              <a:off x="7894" y="1968"/>
              <a:ext cx="239" cy="3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 Box 205"/>
          <p:cNvSpPr txBox="1"/>
          <p:nvPr/>
        </p:nvSpPr>
        <p:spPr>
          <a:xfrm>
            <a:off x="2224405" y="836930"/>
            <a:ext cx="4895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900">
                <a:latin typeface="Times New Roman" panose="02020603050405020304" charset="0"/>
                <a:cs typeface="Times New Roman" panose="02020603050405020304" charset="0"/>
              </a:rPr>
              <a:t>Sprint</a:t>
            </a:r>
            <a:endParaRPr lang="en-I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736600" y="1192530"/>
            <a:ext cx="10956290" cy="482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30505" y="271145"/>
            <a:ext cx="1187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rchitecture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>
                <a:solidFill>
                  <a:schemeClr val="tx1"/>
                </a:solidFill>
              </a:rPr>
              <a:t>Email: soul@soulunileaders.com </a:t>
            </a:r>
            <a:endParaRPr lang="en-US" smtClean="0">
              <a:solidFill>
                <a:schemeClr val="tx1"/>
              </a:solidFill>
            </a:endParaRPr>
          </a:p>
          <a:p>
            <a:r>
              <a:rPr lang="en-US" smtClean="0">
                <a:solidFill>
                  <a:schemeClr val="tx1"/>
                </a:solidFill>
              </a:rPr>
              <a:t>| Phone: +91 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7077769334</a:t>
            </a:r>
            <a:r>
              <a:rPr lang="en-US" smtClean="0">
                <a:solidFill>
                  <a:schemeClr val="tx1"/>
                </a:solidFill>
              </a:rPr>
              <a:t> |</a:t>
            </a: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03605" y="1192530"/>
            <a:ext cx="10760075" cy="4873625"/>
            <a:chOff x="1423" y="2025"/>
            <a:chExt cx="16945" cy="7675"/>
          </a:xfrm>
        </p:grpSpPr>
        <p:sp>
          <p:nvSpPr>
            <p:cNvPr id="22" name="Rectangles 21"/>
            <p:cNvSpPr/>
            <p:nvPr/>
          </p:nvSpPr>
          <p:spPr>
            <a:xfrm>
              <a:off x="9755" y="3179"/>
              <a:ext cx="1323" cy="607"/>
            </a:xfrm>
            <a:prstGeom prst="rect">
              <a:avLst/>
            </a:prstGeom>
            <a:solidFill>
              <a:srgbClr val="E0F7FF"/>
            </a:solidFill>
            <a:ln>
              <a:solidFill>
                <a:srgbClr val="72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200">
                  <a:solidFill>
                    <a:schemeClr val="tx1"/>
                  </a:solidFill>
                </a:rPr>
                <a:t>scheduler.log</a:t>
              </a:r>
              <a:endParaRPr lang="en-IN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 rot="0">
              <a:off x="1423" y="2973"/>
              <a:ext cx="3350" cy="1950"/>
              <a:chOff x="1958" y="1980"/>
              <a:chExt cx="3393" cy="2130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958" y="2015"/>
                <a:ext cx="3393" cy="2095"/>
              </a:xfrm>
              <a:prstGeom prst="roundRect">
                <a:avLst/>
              </a:prstGeom>
              <a:solidFill>
                <a:srgbClr val="FFF5F5"/>
              </a:solidFill>
              <a:ln>
                <a:solidFill>
                  <a:srgbClr val="EBA7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" name="Rectangles 9"/>
              <p:cNvSpPr/>
              <p:nvPr/>
            </p:nvSpPr>
            <p:spPr>
              <a:xfrm>
                <a:off x="2264" y="2440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Frappe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s 10"/>
              <p:cNvSpPr/>
              <p:nvPr/>
            </p:nvSpPr>
            <p:spPr>
              <a:xfrm>
                <a:off x="3803" y="2440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App-1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s 11"/>
              <p:cNvSpPr/>
              <p:nvPr/>
            </p:nvSpPr>
            <p:spPr>
              <a:xfrm>
                <a:off x="2264" y="3179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App-2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s 12"/>
              <p:cNvSpPr/>
              <p:nvPr/>
            </p:nvSpPr>
            <p:spPr>
              <a:xfrm>
                <a:off x="3803" y="3179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App-3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 Box 34"/>
              <p:cNvSpPr txBox="1"/>
              <p:nvPr/>
            </p:nvSpPr>
            <p:spPr>
              <a:xfrm>
                <a:off x="1958" y="1980"/>
                <a:ext cx="1368" cy="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altLang="en-US" sz="1200"/>
                  <a:t>Apps</a:t>
                </a:r>
                <a:endParaRPr lang="en-IN" altLang="en-US" sz="120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0">
              <a:off x="5160" y="2909"/>
              <a:ext cx="3350" cy="2015"/>
              <a:chOff x="5744" y="1910"/>
              <a:chExt cx="3393" cy="220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5744" y="1910"/>
                <a:ext cx="3393" cy="2201"/>
              </a:xfrm>
              <a:prstGeom prst="roundRect">
                <a:avLst/>
              </a:prstGeom>
              <a:solidFill>
                <a:srgbClr val="FFF5F5"/>
              </a:solidFill>
              <a:ln>
                <a:solidFill>
                  <a:srgbClr val="EBA7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6" name="Rectangles 15"/>
              <p:cNvSpPr/>
              <p:nvPr/>
            </p:nvSpPr>
            <p:spPr>
              <a:xfrm>
                <a:off x="5974" y="2440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Site-1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s 16"/>
              <p:cNvSpPr/>
              <p:nvPr/>
            </p:nvSpPr>
            <p:spPr>
              <a:xfrm>
                <a:off x="7513" y="2440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  <a:sym typeface="+mn-ea"/>
                  </a:rPr>
                  <a:t>Site-2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s 17"/>
              <p:cNvSpPr/>
              <p:nvPr/>
            </p:nvSpPr>
            <p:spPr>
              <a:xfrm>
                <a:off x="5974" y="3179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  <a:sym typeface="+mn-ea"/>
                  </a:rPr>
                  <a:t>Site-3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s 18"/>
              <p:cNvSpPr/>
              <p:nvPr/>
            </p:nvSpPr>
            <p:spPr>
              <a:xfrm>
                <a:off x="7513" y="3179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  <a:sym typeface="+mn-ea"/>
                  </a:rPr>
                  <a:t>Site-4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 Box 35"/>
              <p:cNvSpPr txBox="1"/>
              <p:nvPr/>
            </p:nvSpPr>
            <p:spPr>
              <a:xfrm>
                <a:off x="5744" y="1980"/>
                <a:ext cx="1368" cy="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altLang="en-US" sz="1200"/>
                  <a:t>Sites</a:t>
                </a:r>
                <a:endParaRPr lang="en-IN" altLang="en-US" sz="120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rot="0">
              <a:off x="8815" y="2909"/>
              <a:ext cx="3350" cy="2014"/>
              <a:chOff x="9446" y="1910"/>
              <a:chExt cx="3393" cy="2200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9446" y="1910"/>
                <a:ext cx="3393" cy="2200"/>
              </a:xfrm>
              <a:prstGeom prst="roundRect">
                <a:avLst/>
              </a:prstGeom>
              <a:solidFill>
                <a:srgbClr val="FFF5F5"/>
              </a:solidFill>
              <a:ln>
                <a:solidFill>
                  <a:srgbClr val="EBA7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0" name="Rectangles 19"/>
              <p:cNvSpPr/>
              <p:nvPr/>
            </p:nvSpPr>
            <p:spPr>
              <a:xfrm>
                <a:off x="9755" y="2440"/>
                <a:ext cx="132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frappe.log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s 20"/>
              <p:cNvSpPr/>
              <p:nvPr/>
            </p:nvSpPr>
            <p:spPr>
              <a:xfrm>
                <a:off x="11252" y="2440"/>
                <a:ext cx="1434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worker.log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s 22"/>
              <p:cNvSpPr/>
              <p:nvPr/>
            </p:nvSpPr>
            <p:spPr>
              <a:xfrm>
                <a:off x="11252" y="3179"/>
                <a:ext cx="1433" cy="607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custom.log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9530" y="1973"/>
                <a:ext cx="1368" cy="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altLang="en-US" sz="1200"/>
                  <a:t>Log</a:t>
                </a:r>
                <a:endParaRPr lang="en-IN" altLang="en-US" sz="120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 rot="0">
              <a:off x="2741" y="5952"/>
              <a:ext cx="4101" cy="2045"/>
              <a:chOff x="3143" y="5337"/>
              <a:chExt cx="4154" cy="2128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143" y="5365"/>
                <a:ext cx="4154" cy="2100"/>
                <a:chOff x="3143" y="5365"/>
                <a:chExt cx="4154" cy="2100"/>
              </a:xfrm>
            </p:grpSpPr>
            <p:sp>
              <p:nvSpPr>
                <p:cNvPr id="9" name="Rounded Rectangle 8"/>
                <p:cNvSpPr/>
                <p:nvPr/>
              </p:nvSpPr>
              <p:spPr>
                <a:xfrm>
                  <a:off x="3143" y="5365"/>
                  <a:ext cx="4154" cy="2101"/>
                </a:xfrm>
                <a:prstGeom prst="roundRect">
                  <a:avLst/>
                </a:prstGeom>
                <a:solidFill>
                  <a:srgbClr val="FFF5F5"/>
                </a:solidFill>
                <a:ln>
                  <a:solidFill>
                    <a:srgbClr val="EBA76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28" name="Rectangles 27"/>
                <p:cNvSpPr/>
                <p:nvPr/>
              </p:nvSpPr>
              <p:spPr>
                <a:xfrm>
                  <a:off x="3587" y="5771"/>
                  <a:ext cx="1323" cy="607"/>
                </a:xfrm>
                <a:prstGeom prst="rect">
                  <a:avLst/>
                </a:prstGeom>
                <a:solidFill>
                  <a:srgbClr val="E0F7FF"/>
                </a:solidFill>
                <a:ln>
                  <a:solidFill>
                    <a:srgbClr val="72CD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IN" altLang="en-US" sz="1200">
                      <a:solidFill>
                        <a:schemeClr val="tx1"/>
                      </a:solidFill>
                    </a:rPr>
                    <a:t>pids</a:t>
                  </a:r>
                  <a:endParaRPr lang="en-IN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s 28"/>
                <p:cNvSpPr/>
                <p:nvPr/>
              </p:nvSpPr>
              <p:spPr>
                <a:xfrm>
                  <a:off x="5126" y="5771"/>
                  <a:ext cx="1835" cy="607"/>
                </a:xfrm>
                <a:prstGeom prst="rect">
                  <a:avLst/>
                </a:prstGeom>
                <a:solidFill>
                  <a:srgbClr val="E0F7FF"/>
                </a:solidFill>
                <a:ln>
                  <a:solidFill>
                    <a:srgbClr val="72CD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IN" altLang="en-US" sz="1200">
                      <a:solidFill>
                        <a:schemeClr val="tx1"/>
                      </a:solidFill>
                    </a:rPr>
                    <a:t>supervisor.conf</a:t>
                  </a:r>
                  <a:endParaRPr lang="en-IN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s 29"/>
                <p:cNvSpPr/>
                <p:nvPr/>
              </p:nvSpPr>
              <p:spPr>
                <a:xfrm>
                  <a:off x="3587" y="6510"/>
                  <a:ext cx="1323" cy="607"/>
                </a:xfrm>
                <a:prstGeom prst="rect">
                  <a:avLst/>
                </a:prstGeom>
                <a:solidFill>
                  <a:srgbClr val="E0F7FF"/>
                </a:solidFill>
                <a:ln>
                  <a:solidFill>
                    <a:srgbClr val="72CD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IN" altLang="en-US" sz="1200">
                      <a:solidFill>
                        <a:schemeClr val="tx1"/>
                      </a:solidFill>
                    </a:rPr>
                    <a:t>redis.conf</a:t>
                  </a:r>
                  <a:endParaRPr lang="en-IN" alt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s 30"/>
                <p:cNvSpPr/>
                <p:nvPr/>
              </p:nvSpPr>
              <p:spPr>
                <a:xfrm>
                  <a:off x="5126" y="6510"/>
                  <a:ext cx="1835" cy="607"/>
                </a:xfrm>
                <a:prstGeom prst="rect">
                  <a:avLst/>
                </a:prstGeom>
                <a:solidFill>
                  <a:srgbClr val="E0F7FF"/>
                </a:solidFill>
                <a:ln>
                  <a:solidFill>
                    <a:srgbClr val="72CD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IN" altLang="en-US" sz="1200">
                      <a:solidFill>
                        <a:schemeClr val="tx1"/>
                      </a:solidFill>
                    </a:rPr>
                    <a:t>nginx.conf</a:t>
                  </a:r>
                  <a:endParaRPr lang="en-IN" altLang="en-US" sz="12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8" name="Text Box 37"/>
              <p:cNvSpPr txBox="1"/>
              <p:nvPr/>
            </p:nvSpPr>
            <p:spPr>
              <a:xfrm>
                <a:off x="3143" y="5337"/>
                <a:ext cx="1368" cy="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altLang="en-US" sz="1200"/>
                  <a:t>Config</a:t>
                </a:r>
                <a:endParaRPr lang="en-IN" altLang="en-US" sz="120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 rot="0">
              <a:off x="7547" y="5952"/>
              <a:ext cx="3904" cy="2045"/>
              <a:chOff x="8162" y="5233"/>
              <a:chExt cx="3955" cy="223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8173" y="5233"/>
                <a:ext cx="3944" cy="2233"/>
              </a:xfrm>
              <a:prstGeom prst="roundRect">
                <a:avLst/>
              </a:prstGeom>
              <a:solidFill>
                <a:srgbClr val="FFF5F5"/>
              </a:solidFill>
              <a:ln>
                <a:solidFill>
                  <a:srgbClr val="EBA7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2" name="Rectangles 31"/>
              <p:cNvSpPr/>
              <p:nvPr/>
            </p:nvSpPr>
            <p:spPr>
              <a:xfrm>
                <a:off x="8433" y="5772"/>
                <a:ext cx="877" cy="1345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bin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s 32"/>
              <p:cNvSpPr/>
              <p:nvPr/>
            </p:nvSpPr>
            <p:spPr>
              <a:xfrm>
                <a:off x="9755" y="5772"/>
                <a:ext cx="877" cy="1345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lib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s 33"/>
              <p:cNvSpPr/>
              <p:nvPr/>
            </p:nvSpPr>
            <p:spPr>
              <a:xfrm>
                <a:off x="11077" y="5772"/>
                <a:ext cx="878" cy="1345"/>
              </a:xfrm>
              <a:prstGeom prst="rect">
                <a:avLst/>
              </a:prstGeom>
              <a:solidFill>
                <a:srgbClr val="E0F7FF"/>
              </a:solidFill>
              <a:ln>
                <a:solidFill>
                  <a:srgbClr val="72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IN" altLang="en-US" sz="1200">
                    <a:solidFill>
                      <a:schemeClr val="tx1"/>
                    </a:solidFill>
                  </a:rPr>
                  <a:t>share</a:t>
                </a:r>
                <a:endParaRPr lang="en-I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 Box 38"/>
              <p:cNvSpPr txBox="1"/>
              <p:nvPr/>
            </p:nvSpPr>
            <p:spPr>
              <a:xfrm>
                <a:off x="8162" y="5337"/>
                <a:ext cx="1368" cy="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altLang="en-US" sz="1200"/>
                  <a:t>Env</a:t>
                </a:r>
                <a:endParaRPr lang="en-IN" altLang="en-US" sz="1200"/>
              </a:p>
            </p:txBody>
          </p:sp>
        </p:grpSp>
        <p:cxnSp>
          <p:nvCxnSpPr>
            <p:cNvPr id="47" name="Straight Connector 46"/>
            <p:cNvCxnSpPr/>
            <p:nvPr/>
          </p:nvCxnSpPr>
          <p:spPr>
            <a:xfrm>
              <a:off x="12360" y="2025"/>
              <a:ext cx="31" cy="757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12470" y="5418"/>
              <a:ext cx="5898" cy="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ectangles 48"/>
            <p:cNvSpPr/>
            <p:nvPr/>
          </p:nvSpPr>
          <p:spPr>
            <a:xfrm>
              <a:off x="12780" y="2415"/>
              <a:ext cx="2370" cy="960"/>
            </a:xfrm>
            <a:prstGeom prst="rect">
              <a:avLst/>
            </a:prstGeom>
            <a:solidFill>
              <a:srgbClr val="FFEBEB"/>
            </a:solidFill>
            <a:ln>
              <a:solidFill>
                <a:srgbClr val="DC8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>
                  <a:solidFill>
                    <a:schemeClr val="tx1"/>
                  </a:solidFill>
                </a:rPr>
                <a:t>MariaDB</a:t>
              </a:r>
              <a:endParaRPr lang="en-I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Rectangles 49"/>
            <p:cNvSpPr/>
            <p:nvPr/>
          </p:nvSpPr>
          <p:spPr>
            <a:xfrm>
              <a:off x="15540" y="2415"/>
              <a:ext cx="2370" cy="960"/>
            </a:xfrm>
            <a:prstGeom prst="rect">
              <a:avLst/>
            </a:prstGeom>
            <a:solidFill>
              <a:srgbClr val="FFEBEB"/>
            </a:solidFill>
            <a:ln>
              <a:solidFill>
                <a:srgbClr val="DC8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N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GINX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1" name="Rectangles 50"/>
            <p:cNvSpPr/>
            <p:nvPr/>
          </p:nvSpPr>
          <p:spPr>
            <a:xfrm>
              <a:off x="12780" y="3831"/>
              <a:ext cx="2370" cy="960"/>
            </a:xfrm>
            <a:prstGeom prst="rect">
              <a:avLst/>
            </a:prstGeom>
            <a:solidFill>
              <a:srgbClr val="FFEBEB"/>
            </a:solidFill>
            <a:ln>
              <a:solidFill>
                <a:srgbClr val="DC8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P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ostgre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2" name="Rectangles 51"/>
            <p:cNvSpPr/>
            <p:nvPr/>
          </p:nvSpPr>
          <p:spPr>
            <a:xfrm>
              <a:off x="15540" y="3831"/>
              <a:ext cx="2370" cy="960"/>
            </a:xfrm>
            <a:prstGeom prst="rect">
              <a:avLst/>
            </a:prstGeom>
            <a:solidFill>
              <a:srgbClr val="FFEBEB"/>
            </a:solidFill>
            <a:ln>
              <a:solidFill>
                <a:srgbClr val="DC8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S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upervisor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3" name="Rectangles 52"/>
            <p:cNvSpPr/>
            <p:nvPr/>
          </p:nvSpPr>
          <p:spPr>
            <a:xfrm>
              <a:off x="12770" y="5819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>
                  <a:solidFill>
                    <a:schemeClr val="tx1"/>
                  </a:solidFill>
                </a:rPr>
                <a:t>Redis</a:t>
              </a:r>
              <a:endParaRPr lang="en-I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Rectangles 53"/>
            <p:cNvSpPr/>
            <p:nvPr/>
          </p:nvSpPr>
          <p:spPr>
            <a:xfrm>
              <a:off x="15530" y="5784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P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ython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5" name="Rectangles 54"/>
            <p:cNvSpPr/>
            <p:nvPr/>
          </p:nvSpPr>
          <p:spPr>
            <a:xfrm>
              <a:off x="12770" y="6995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W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khtmltopdf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6" name="Rectangles 55"/>
            <p:cNvSpPr/>
            <p:nvPr/>
          </p:nvSpPr>
          <p:spPr>
            <a:xfrm>
              <a:off x="15530" y="6995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N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ode.js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7" name="Rectangles 56"/>
            <p:cNvSpPr/>
            <p:nvPr/>
          </p:nvSpPr>
          <p:spPr>
            <a:xfrm>
              <a:off x="12790" y="8235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Y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arn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8" name="Rectangles 57"/>
            <p:cNvSpPr/>
            <p:nvPr/>
          </p:nvSpPr>
          <p:spPr>
            <a:xfrm>
              <a:off x="15560" y="8235"/>
              <a:ext cx="2370" cy="960"/>
            </a:xfrm>
            <a:prstGeom prst="rect">
              <a:avLst/>
            </a:prstGeom>
            <a:solidFill>
              <a:srgbClr val="E6F7FF"/>
            </a:solidFill>
            <a:ln>
              <a:solidFill>
                <a:srgbClr val="A7E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>
                  <a:solidFill>
                    <a:schemeClr val="tx1"/>
                  </a:solidFill>
                  <a:sym typeface="+mn-ea"/>
                </a:rPr>
                <a:t>B</a:t>
              </a:r>
              <a:r>
                <a:rPr lang="en-IN" altLang="en-US">
                  <a:solidFill>
                    <a:schemeClr val="tx1"/>
                  </a:solidFill>
                  <a:sym typeface="+mn-ea"/>
                </a:rPr>
                <a:t>ench</a:t>
              </a:r>
              <a:endParaRPr lang="en-I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59" name="Text Box 58"/>
            <p:cNvSpPr txBox="1"/>
            <p:nvPr/>
          </p:nvSpPr>
          <p:spPr>
            <a:xfrm>
              <a:off x="14070" y="4875"/>
              <a:ext cx="267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b="1"/>
                <a:t>Services</a:t>
              </a:r>
              <a:endParaRPr lang="en-IN" altLang="en-US" b="1"/>
            </a:p>
          </p:txBody>
        </p:sp>
        <p:sp>
          <p:nvSpPr>
            <p:cNvPr id="60" name="Text Box 59"/>
            <p:cNvSpPr txBox="1"/>
            <p:nvPr/>
          </p:nvSpPr>
          <p:spPr>
            <a:xfrm>
              <a:off x="14055" y="9120"/>
              <a:ext cx="267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b="1"/>
                <a:t>Excecutables</a:t>
              </a:r>
              <a:endParaRPr lang="en-IN" altLang="en-US" b="1"/>
            </a:p>
          </p:txBody>
        </p:sp>
      </p:grpSp>
      <p:sp>
        <p:nvSpPr>
          <p:cNvPr id="4" name="Rectangles 3"/>
          <p:cNvSpPr/>
          <p:nvPr/>
        </p:nvSpPr>
        <p:spPr>
          <a:xfrm>
            <a:off x="5791200" y="2491105"/>
            <a:ext cx="828040" cy="352425"/>
          </a:xfrm>
          <a:prstGeom prst="rect">
            <a:avLst/>
          </a:prstGeom>
          <a:solidFill>
            <a:srgbClr val="E0F7FF"/>
          </a:solidFill>
          <a:ln>
            <a:solidFill>
              <a:srgbClr val="72C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200">
                <a:solidFill>
                  <a:schemeClr val="tx1"/>
                </a:solidFill>
              </a:rPr>
              <a:t>Scheduler.log</a:t>
            </a:r>
            <a:endParaRPr lang="en-I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239395" y="1201420"/>
            <a:ext cx="11381105" cy="4605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IN" smtClean="0">
                <a:sym typeface="+mn-ea"/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>
                <a:solidFill>
                  <a:schemeClr val="tx1"/>
                </a:solidFill>
                <a:sym typeface="+mn-ea"/>
              </a:rPr>
              <a:t>Email: soul@soulunileaders.com </a:t>
            </a:r>
            <a:endParaRPr lang="en-US" smtClean="0">
              <a:solidFill>
                <a:schemeClr val="tx1"/>
              </a:solidFill>
            </a:endParaRPr>
          </a:p>
          <a:p>
            <a:r>
              <a:rPr lang="en-US" smtClean="0">
                <a:solidFill>
                  <a:schemeClr val="tx1"/>
                </a:solidFill>
                <a:sym typeface="+mn-ea"/>
              </a:rPr>
              <a:t>| Phone: +91 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7077769334</a:t>
            </a:r>
            <a:r>
              <a:rPr lang="en-US" smtClean="0">
                <a:solidFill>
                  <a:schemeClr val="tx1"/>
                </a:solidFill>
                <a:sym typeface="+mn-ea"/>
              </a:rPr>
              <a:t> |</a:t>
            </a:r>
            <a:endParaRPr lang="en-IN"/>
          </a:p>
        </p:txBody>
      </p:sp>
      <p:grpSp>
        <p:nvGrpSpPr>
          <p:cNvPr id="79" name="Group 78"/>
          <p:cNvGrpSpPr/>
          <p:nvPr/>
        </p:nvGrpSpPr>
        <p:grpSpPr>
          <a:xfrm>
            <a:off x="453488" y="1201420"/>
            <a:ext cx="11064142" cy="4563272"/>
            <a:chOff x="311" y="145"/>
            <a:chExt cx="18732" cy="10655"/>
          </a:xfrm>
        </p:grpSpPr>
        <p:cxnSp>
          <p:nvCxnSpPr>
            <p:cNvPr id="64" name="Straight Connector 63"/>
            <p:cNvCxnSpPr/>
            <p:nvPr/>
          </p:nvCxnSpPr>
          <p:spPr>
            <a:xfrm flipH="1" flipV="1">
              <a:off x="15372" y="5591"/>
              <a:ext cx="4" cy="17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3954" y="5322"/>
              <a:ext cx="1735" cy="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1379" y="5293"/>
              <a:ext cx="1735" cy="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Picture 4" descr="cloud-clipart-73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9" y="3724"/>
              <a:ext cx="4002" cy="2662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7250" y="145"/>
              <a:ext cx="55" cy="105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1772" y="290"/>
              <a:ext cx="55" cy="105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clipart212123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flipH="1">
              <a:off x="13126" y="4600"/>
              <a:ext cx="828" cy="1325"/>
            </a:xfrm>
            <a:prstGeom prst="rect">
              <a:avLst/>
            </a:prstGeom>
          </p:spPr>
        </p:pic>
        <p:pic>
          <p:nvPicPr>
            <p:cNvPr id="29" name="Picture 28" descr="clipart4470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" y="4758"/>
              <a:ext cx="1019" cy="1002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>
              <a:off x="14482" y="7232"/>
              <a:ext cx="2018" cy="1752"/>
              <a:chOff x="15015" y="83"/>
              <a:chExt cx="3296" cy="2807"/>
            </a:xfrm>
          </p:grpSpPr>
          <p:pic>
            <p:nvPicPr>
              <p:cNvPr id="30" name="Picture 29" descr="pngwing.com (2)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19" y="1582"/>
                <a:ext cx="1293" cy="1069"/>
              </a:xfrm>
              <a:prstGeom prst="rect">
                <a:avLst/>
              </a:prstGeom>
            </p:spPr>
          </p:pic>
          <p:pic>
            <p:nvPicPr>
              <p:cNvPr id="31" name="Picture 30" descr="pngwing.com (1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5" y="1332"/>
                <a:ext cx="1559" cy="1559"/>
              </a:xfrm>
              <a:prstGeom prst="rect">
                <a:avLst/>
              </a:prstGeom>
            </p:spPr>
          </p:pic>
          <p:pic>
            <p:nvPicPr>
              <p:cNvPr id="32" name="Picture 31" descr="pngwing.com (1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5" y="83"/>
                <a:ext cx="1559" cy="1559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14390" y="1356"/>
              <a:ext cx="2018" cy="1884"/>
              <a:chOff x="15015" y="7302"/>
              <a:chExt cx="3296" cy="2807"/>
            </a:xfrm>
          </p:grpSpPr>
          <p:pic>
            <p:nvPicPr>
              <p:cNvPr id="36" name="Picture 35" descr="pngwing.com (2)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19" y="8801"/>
                <a:ext cx="1293" cy="1069"/>
              </a:xfrm>
              <a:prstGeom prst="rect">
                <a:avLst/>
              </a:prstGeom>
            </p:spPr>
          </p:pic>
          <p:pic>
            <p:nvPicPr>
              <p:cNvPr id="37" name="Picture 36" descr="pngwing.com (1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5" y="8551"/>
                <a:ext cx="1559" cy="1559"/>
              </a:xfrm>
              <a:prstGeom prst="rect">
                <a:avLst/>
              </a:prstGeom>
            </p:spPr>
          </p:pic>
          <p:pic>
            <p:nvPicPr>
              <p:cNvPr id="38" name="Picture 37" descr="pngwing.com (1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5" y="7302"/>
                <a:ext cx="1559" cy="1559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311" y="1693"/>
              <a:ext cx="7275" cy="7961"/>
              <a:chOff x="786" y="345"/>
              <a:chExt cx="8088" cy="9907"/>
            </a:xfrm>
          </p:grpSpPr>
          <p:sp>
            <p:nvSpPr>
              <p:cNvPr id="24" name="Rectangles 23"/>
              <p:cNvSpPr/>
              <p:nvPr/>
            </p:nvSpPr>
            <p:spPr>
              <a:xfrm>
                <a:off x="786" y="345"/>
                <a:ext cx="7517" cy="34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1685" y="977"/>
                <a:ext cx="7189" cy="9275"/>
                <a:chOff x="1685" y="977"/>
                <a:chExt cx="7189" cy="9275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4628" y="4835"/>
                  <a:ext cx="2207" cy="2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2734" y="2759"/>
                  <a:ext cx="24" cy="77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6486" y="2738"/>
                  <a:ext cx="0" cy="8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4611" y="2493"/>
                  <a:ext cx="22" cy="270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Picture 41" descr="clipart2121237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4360" y="5196"/>
                  <a:ext cx="557" cy="891"/>
                </a:xfrm>
                <a:prstGeom prst="rect">
                  <a:avLst/>
                </a:prstGeom>
              </p:spPr>
            </p:pic>
            <p:pic>
              <p:nvPicPr>
                <p:cNvPr id="43" name="Picture 42" descr="pngwing.com (2)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95" y="7405"/>
                  <a:ext cx="1202" cy="1068"/>
                </a:xfrm>
                <a:prstGeom prst="rect">
                  <a:avLst/>
                </a:prstGeom>
              </p:spPr>
            </p:pic>
            <p:pic>
              <p:nvPicPr>
                <p:cNvPr id="45" name="Picture 44" descr="pngwing.com (1)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95" y="8820"/>
                  <a:ext cx="1291" cy="143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—Pngtree—web server vector icon_546209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5" y="977"/>
                  <a:ext cx="2096" cy="2096"/>
                </a:xfrm>
                <a:prstGeom prst="rect">
                  <a:avLst/>
                </a:prstGeom>
              </p:spPr>
            </p:pic>
            <p:pic>
              <p:nvPicPr>
                <p:cNvPr id="47" name="Picture 46" descr="—Pngtree—web server vector icon_546209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90" y="977"/>
                  <a:ext cx="2096" cy="2096"/>
                </a:xfrm>
                <a:prstGeom prst="rect">
                  <a:avLst/>
                </a:prstGeom>
              </p:spPr>
            </p:pic>
            <p:pic>
              <p:nvPicPr>
                <p:cNvPr id="48" name="Picture 47" descr="—Pngtree—web server vector icon_546209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63" y="977"/>
                  <a:ext cx="2096" cy="2096"/>
                </a:xfrm>
                <a:prstGeom prst="rect">
                  <a:avLst/>
                </a:prstGeom>
              </p:spPr>
            </p:pic>
            <p:cxnSp>
              <p:nvCxnSpPr>
                <p:cNvPr id="49" name="Straight Connector 48"/>
                <p:cNvCxnSpPr/>
                <p:nvPr/>
              </p:nvCxnSpPr>
              <p:spPr>
                <a:xfrm>
                  <a:off x="7013" y="4855"/>
                  <a:ext cx="1861" cy="1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0" name="Picture 49" descr="clipart2121237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6862" y="4005"/>
                  <a:ext cx="1005" cy="1607"/>
                </a:xfrm>
                <a:prstGeom prst="rect">
                  <a:avLst/>
                </a:prstGeom>
              </p:spPr>
            </p:pic>
            <p:cxnSp>
              <p:nvCxnSpPr>
                <p:cNvPr id="51" name="Straight Connector 50"/>
                <p:cNvCxnSpPr/>
                <p:nvPr/>
              </p:nvCxnSpPr>
              <p:spPr>
                <a:xfrm>
                  <a:off x="4611" y="5990"/>
                  <a:ext cx="23" cy="383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1848" y="3511"/>
                  <a:ext cx="5517" cy="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3448" y="9470"/>
                  <a:ext cx="1182" cy="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3429" y="7905"/>
                  <a:ext cx="1182" cy="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3436" y="6400"/>
                  <a:ext cx="1182" cy="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44" name="Picture 43" descr="pngwing.com (1)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94" y="5626"/>
                  <a:ext cx="1336" cy="1559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Picture 60" descr="cloud-clipart-73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16" y="3724"/>
              <a:ext cx="1727" cy="1149"/>
            </a:xfrm>
            <a:prstGeom prst="rect">
              <a:avLst/>
            </a:prstGeom>
          </p:spPr>
        </p:pic>
        <p:cxnSp>
          <p:nvCxnSpPr>
            <p:cNvPr id="63" name="Straight Connector 62"/>
            <p:cNvCxnSpPr>
              <a:stCxn id="29" idx="0"/>
            </p:cNvCxnSpPr>
            <p:nvPr/>
          </p:nvCxnSpPr>
          <p:spPr>
            <a:xfrm flipH="1" flipV="1">
              <a:off x="15365" y="2986"/>
              <a:ext cx="4" cy="17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61" idx="2"/>
            </p:cNvCxnSpPr>
            <p:nvPr/>
          </p:nvCxnSpPr>
          <p:spPr>
            <a:xfrm flipV="1">
              <a:off x="16137" y="4873"/>
              <a:ext cx="2043" cy="30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1" idx="0"/>
              <a:endCxn id="36" idx="3"/>
            </p:cNvCxnSpPr>
            <p:nvPr/>
          </p:nvCxnSpPr>
          <p:spPr>
            <a:xfrm flipH="1" flipV="1">
              <a:off x="16409" y="2721"/>
              <a:ext cx="1771" cy="10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 Box 66"/>
            <p:cNvSpPr txBox="1"/>
            <p:nvPr/>
          </p:nvSpPr>
          <p:spPr>
            <a:xfrm>
              <a:off x="1424" y="1798"/>
              <a:ext cx="1265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00"/>
                <a:t>Intranet</a:t>
              </a:r>
              <a:endParaRPr lang="en-IN" altLang="en-US" sz="1200"/>
            </a:p>
          </p:txBody>
        </p:sp>
        <p:sp>
          <p:nvSpPr>
            <p:cNvPr id="68" name="Text Box 67"/>
            <p:cNvSpPr txBox="1"/>
            <p:nvPr/>
          </p:nvSpPr>
          <p:spPr>
            <a:xfrm>
              <a:off x="3005" y="1834"/>
              <a:ext cx="1576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100"/>
                <a:t>Server</a:t>
              </a:r>
              <a:endParaRPr lang="en-IN" altLang="en-US" sz="1100"/>
            </a:p>
          </p:txBody>
        </p:sp>
        <p:sp>
          <p:nvSpPr>
            <p:cNvPr id="69" name="Text Box 68"/>
            <p:cNvSpPr txBox="1"/>
            <p:nvPr/>
          </p:nvSpPr>
          <p:spPr>
            <a:xfrm>
              <a:off x="4754" y="1542"/>
              <a:ext cx="1528" cy="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100"/>
                <a:t>Source</a:t>
              </a:r>
              <a:endParaRPr lang="en-IN" altLang="en-US" sz="1100"/>
            </a:p>
            <a:p>
              <a:pPr algn="ctr"/>
              <a:r>
                <a:rPr lang="en-IN" altLang="en-US" sz="1100"/>
                <a:t>Repository</a:t>
              </a:r>
              <a:endParaRPr lang="en-IN" altLang="en-US" sz="1100"/>
            </a:p>
          </p:txBody>
        </p:sp>
        <p:sp>
          <p:nvSpPr>
            <p:cNvPr id="71" name="Text Box 70"/>
            <p:cNvSpPr txBox="1"/>
            <p:nvPr/>
          </p:nvSpPr>
          <p:spPr>
            <a:xfrm>
              <a:off x="3745" y="6145"/>
              <a:ext cx="1029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000"/>
                <a:t>Firewall</a:t>
              </a:r>
              <a:endParaRPr lang="en-IN" altLang="en-US" sz="1000"/>
            </a:p>
          </p:txBody>
        </p:sp>
        <p:sp>
          <p:nvSpPr>
            <p:cNvPr id="72" name="Text Box 71"/>
            <p:cNvSpPr txBox="1"/>
            <p:nvPr/>
          </p:nvSpPr>
          <p:spPr>
            <a:xfrm>
              <a:off x="5599" y="5937"/>
              <a:ext cx="1528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Firewall</a:t>
              </a:r>
              <a:endParaRPr lang="en-IN" altLang="en-US" sz="1200"/>
            </a:p>
          </p:txBody>
        </p:sp>
        <p:sp>
          <p:nvSpPr>
            <p:cNvPr id="73" name="Text Box 72"/>
            <p:cNvSpPr txBox="1"/>
            <p:nvPr/>
          </p:nvSpPr>
          <p:spPr>
            <a:xfrm>
              <a:off x="5599" y="9654"/>
              <a:ext cx="1528" cy="1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 b="1"/>
                <a:t>Client Network</a:t>
              </a:r>
              <a:endParaRPr lang="en-IN" altLang="en-US" sz="1200" b="1"/>
            </a:p>
          </p:txBody>
        </p:sp>
        <p:sp>
          <p:nvSpPr>
            <p:cNvPr id="74" name="Text Box 73"/>
            <p:cNvSpPr txBox="1"/>
            <p:nvPr/>
          </p:nvSpPr>
          <p:spPr>
            <a:xfrm>
              <a:off x="11827" y="9869"/>
              <a:ext cx="1528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 b="1"/>
                <a:t>SOUL</a:t>
              </a:r>
              <a:endParaRPr lang="en-IN" altLang="en-US" sz="1200" b="1"/>
            </a:p>
          </p:txBody>
        </p:sp>
        <p:sp>
          <p:nvSpPr>
            <p:cNvPr id="75" name="Text Box 74"/>
            <p:cNvSpPr txBox="1"/>
            <p:nvPr/>
          </p:nvSpPr>
          <p:spPr>
            <a:xfrm>
              <a:off x="12776" y="5952"/>
              <a:ext cx="1528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Firewall</a:t>
              </a:r>
              <a:endParaRPr lang="en-IN" altLang="en-US" sz="1200"/>
            </a:p>
          </p:txBody>
        </p:sp>
        <p:sp>
          <p:nvSpPr>
            <p:cNvPr id="76" name="Text Box 75"/>
            <p:cNvSpPr txBox="1"/>
            <p:nvPr/>
          </p:nvSpPr>
          <p:spPr>
            <a:xfrm>
              <a:off x="15183" y="5710"/>
              <a:ext cx="1171" cy="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Router</a:t>
              </a:r>
              <a:endParaRPr lang="en-IN" altLang="en-US" sz="1200"/>
            </a:p>
          </p:txBody>
        </p:sp>
        <p:sp>
          <p:nvSpPr>
            <p:cNvPr id="77" name="Text Box 76"/>
            <p:cNvSpPr txBox="1"/>
            <p:nvPr/>
          </p:nvSpPr>
          <p:spPr>
            <a:xfrm>
              <a:off x="8249" y="4586"/>
              <a:ext cx="2730" cy="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VPN over Internet</a:t>
              </a:r>
              <a:endParaRPr lang="en-IN" altLang="en-US"/>
            </a:p>
          </p:txBody>
        </p:sp>
        <p:sp>
          <p:nvSpPr>
            <p:cNvPr id="78" name="Text Box 77"/>
            <p:cNvSpPr txBox="1"/>
            <p:nvPr/>
          </p:nvSpPr>
          <p:spPr>
            <a:xfrm>
              <a:off x="17458" y="3834"/>
              <a:ext cx="1444" cy="1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200"/>
                <a:t>Data on Cloud</a:t>
              </a:r>
              <a:endParaRPr lang="en-IN" altLang="en-US" sz="1200"/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220980" y="271145"/>
            <a:ext cx="1187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2800" b="1">
                <a:latin typeface="Times New Roman" panose="02020603050405020304" charset="0"/>
                <a:cs typeface="Times New Roman" panose="02020603050405020304" charset="0"/>
              </a:rPr>
              <a:t>Infrastructure</a:t>
            </a:r>
            <a:endParaRPr lang="en-IN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493885" y="2557145"/>
            <a:ext cx="792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/>
              <a:t>Remote work location</a:t>
            </a:r>
            <a:endParaRPr lang="en-IN" alt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9229090" y="4923155"/>
            <a:ext cx="700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/>
              <a:t>SOUL Office</a:t>
            </a:r>
            <a:endParaRPr lang="en-IN" alt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401320" y="922020"/>
            <a:ext cx="11339195" cy="49650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IN" smtClean="0">
                <a:sym typeface="+mn-ea"/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>
                <a:solidFill>
                  <a:schemeClr val="tx1"/>
                </a:solidFill>
                <a:sym typeface="+mn-ea"/>
              </a:rPr>
              <a:t>Email: soul@soulunileaders.com </a:t>
            </a:r>
            <a:endParaRPr lang="en-US" smtClean="0">
              <a:solidFill>
                <a:schemeClr val="tx1"/>
              </a:solidFill>
            </a:endParaRPr>
          </a:p>
          <a:p>
            <a:r>
              <a:rPr lang="en-US" smtClean="0">
                <a:solidFill>
                  <a:schemeClr val="tx1"/>
                </a:solidFill>
                <a:sym typeface="+mn-ea"/>
              </a:rPr>
              <a:t>| Phone: +91 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7077769334</a:t>
            </a:r>
            <a:r>
              <a:rPr lang="en-US" smtClean="0">
                <a:solidFill>
                  <a:schemeClr val="tx1"/>
                </a:solidFill>
                <a:sym typeface="+mn-ea"/>
              </a:rPr>
              <a:t> |</a:t>
            </a:r>
            <a:endParaRPr lang="en-IN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343025" y="1208405"/>
            <a:ext cx="16510" cy="42449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365885" y="5440045"/>
            <a:ext cx="9055100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34085" y="1289685"/>
            <a:ext cx="459740" cy="41636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p>
            <a:pPr algn="ctr"/>
            <a:r>
              <a:rPr lang="en-IN" altLang="en-US" b="1"/>
              <a:t>Value in team knowledge sharing</a:t>
            </a:r>
            <a:endParaRPr lang="en-IN" altLang="en-US" b="1"/>
          </a:p>
        </p:txBody>
      </p:sp>
      <p:sp>
        <p:nvSpPr>
          <p:cNvPr id="8" name="Text Box 7"/>
          <p:cNvSpPr txBox="1"/>
          <p:nvPr/>
        </p:nvSpPr>
        <p:spPr>
          <a:xfrm>
            <a:off x="1375410" y="5467350"/>
            <a:ext cx="904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/>
              <a:t>Usage Frequency</a:t>
            </a:r>
            <a:endParaRPr lang="en-IN" altLang="en-US" b="1"/>
          </a:p>
        </p:txBody>
      </p:sp>
      <p:pic>
        <p:nvPicPr>
          <p:cNvPr id="9" name="Picture 8" descr="istockphoto-1160804325-612x612-removebg-preview"/>
          <p:cNvPicPr>
            <a:picLocks noChangeAspect="1"/>
          </p:cNvPicPr>
          <p:nvPr/>
        </p:nvPicPr>
        <p:blipFill>
          <a:blip r:embed="rId2"/>
          <a:srcRect l="52587"/>
          <a:stretch>
            <a:fillRect/>
          </a:stretch>
        </p:blipFill>
        <p:spPr>
          <a:xfrm>
            <a:off x="1955165" y="1363345"/>
            <a:ext cx="685800" cy="68072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31670" y="2044065"/>
            <a:ext cx="745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Travel</a:t>
            </a:r>
            <a:endParaRPr lang="en-I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994025" y="3202305"/>
            <a:ext cx="1457960" cy="1243330"/>
            <a:chOff x="4715" y="5555"/>
            <a:chExt cx="2296" cy="1958"/>
          </a:xfrm>
        </p:grpSpPr>
        <p:pic>
          <p:nvPicPr>
            <p:cNvPr id="11" name="Picture 10" descr="istockphoto-1226420829-612x612"/>
            <p:cNvPicPr>
              <a:picLocks noChangeAspect="1"/>
            </p:cNvPicPr>
            <p:nvPr/>
          </p:nvPicPr>
          <p:blipFill>
            <a:blip r:embed="rId3"/>
            <a:srcRect l="11355" t="21876" r="9557" b="16922"/>
            <a:stretch>
              <a:fillRect/>
            </a:stretch>
          </p:blipFill>
          <p:spPr>
            <a:xfrm>
              <a:off x="5188" y="5555"/>
              <a:ext cx="1350" cy="965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4715" y="6497"/>
              <a:ext cx="229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Video Conferencing</a:t>
              </a:r>
              <a:endParaRPr lang="en-IN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159115" y="3114040"/>
            <a:ext cx="745490" cy="1074420"/>
            <a:chOff x="12849" y="4316"/>
            <a:chExt cx="1174" cy="1692"/>
          </a:xfrm>
        </p:grpSpPr>
        <p:pic>
          <p:nvPicPr>
            <p:cNvPr id="15" name="Picture 14" descr="PngItem_2272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9" y="4316"/>
              <a:ext cx="1052" cy="1106"/>
            </a:xfrm>
            <a:prstGeom prst="rect">
              <a:avLst/>
            </a:prstGeom>
          </p:spPr>
        </p:pic>
        <p:sp>
          <p:nvSpPr>
            <p:cNvPr id="19" name="Text Box 18"/>
            <p:cNvSpPr txBox="1"/>
            <p:nvPr/>
          </p:nvSpPr>
          <p:spPr>
            <a:xfrm>
              <a:off x="12849" y="5428"/>
              <a:ext cx="1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Email</a:t>
              </a:r>
              <a:endParaRPr lang="en-I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783070" y="2248535"/>
            <a:ext cx="823595" cy="1091565"/>
            <a:chOff x="9886" y="3945"/>
            <a:chExt cx="1297" cy="1719"/>
          </a:xfrm>
        </p:grpSpPr>
        <p:pic>
          <p:nvPicPr>
            <p:cNvPr id="16" name="Picture 15" descr="PngItem_31202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6" y="3945"/>
              <a:ext cx="1297" cy="1139"/>
            </a:xfrm>
            <a:prstGeom prst="rect">
              <a:avLst/>
            </a:prstGeom>
          </p:spPr>
        </p:pic>
        <p:sp>
          <p:nvSpPr>
            <p:cNvPr id="20" name="Text Box 19"/>
            <p:cNvSpPr txBox="1"/>
            <p:nvPr/>
          </p:nvSpPr>
          <p:spPr>
            <a:xfrm>
              <a:off x="9887" y="5084"/>
              <a:ext cx="12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Forum</a:t>
              </a:r>
              <a:endParaRPr lang="en-IN" alt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79060" y="1334770"/>
            <a:ext cx="1043940" cy="1066165"/>
            <a:chOff x="8241" y="2147"/>
            <a:chExt cx="1644" cy="1679"/>
          </a:xfrm>
        </p:grpSpPr>
        <p:pic>
          <p:nvPicPr>
            <p:cNvPr id="17" name="Picture 16" descr="kisspng-file-transfer-protocol-ftps-pdf-release-5adf2585922e57.49309899152457357359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3" y="2147"/>
              <a:ext cx="1039" cy="1072"/>
            </a:xfrm>
            <a:prstGeom prst="rect">
              <a:avLst/>
            </a:prstGeom>
          </p:spPr>
        </p:pic>
        <p:sp>
          <p:nvSpPr>
            <p:cNvPr id="21" name="Text Box 20"/>
            <p:cNvSpPr txBox="1"/>
            <p:nvPr/>
          </p:nvSpPr>
          <p:spPr>
            <a:xfrm>
              <a:off x="8241" y="3246"/>
              <a:ext cx="16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Intranet</a:t>
              </a:r>
              <a:endParaRPr lang="en-IN" altLang="en-US"/>
            </a:p>
          </p:txBody>
        </p:sp>
      </p:grpSp>
      <p:sp>
        <p:nvSpPr>
          <p:cNvPr id="22" name="Text Box 21"/>
          <p:cNvSpPr txBox="1"/>
          <p:nvPr/>
        </p:nvSpPr>
        <p:spPr>
          <a:xfrm>
            <a:off x="3126105" y="2042160"/>
            <a:ext cx="1194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/>
              <a:t>Document</a:t>
            </a:r>
            <a:endParaRPr lang="en-IN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9274810" y="4188460"/>
            <a:ext cx="745490" cy="1085850"/>
            <a:chOff x="14942" y="5546"/>
            <a:chExt cx="1174" cy="1710"/>
          </a:xfrm>
        </p:grpSpPr>
        <p:pic>
          <p:nvPicPr>
            <p:cNvPr id="13" name="Picture 12" descr="clipart44075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02" y="5546"/>
              <a:ext cx="1054" cy="1048"/>
            </a:xfrm>
            <a:prstGeom prst="rect">
              <a:avLst/>
            </a:prstGeom>
          </p:spPr>
        </p:pic>
        <p:sp>
          <p:nvSpPr>
            <p:cNvPr id="23" name="Text Box 22"/>
            <p:cNvSpPr txBox="1"/>
            <p:nvPr/>
          </p:nvSpPr>
          <p:spPr>
            <a:xfrm>
              <a:off x="14942" y="6676"/>
              <a:ext cx="1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Chat</a:t>
              </a:r>
              <a:endParaRPr lang="en-IN" alt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04321" y="4112557"/>
            <a:ext cx="847578" cy="1112993"/>
            <a:chOff x="7178" y="6368"/>
            <a:chExt cx="2192" cy="1850"/>
          </a:xfrm>
        </p:grpSpPr>
        <p:pic>
          <p:nvPicPr>
            <p:cNvPr id="12" name="Picture 11" descr="SeekPng.com_phone-icon-png_1129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0" y="6368"/>
              <a:ext cx="1846" cy="1127"/>
            </a:xfrm>
            <a:prstGeom prst="rect">
              <a:avLst/>
            </a:prstGeom>
          </p:spPr>
        </p:pic>
        <p:sp>
          <p:nvSpPr>
            <p:cNvPr id="33" name="Text Box 32"/>
            <p:cNvSpPr txBox="1"/>
            <p:nvPr/>
          </p:nvSpPr>
          <p:spPr>
            <a:xfrm>
              <a:off x="7178" y="7606"/>
              <a:ext cx="2192" cy="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/>
                <a:t>Phone</a:t>
              </a:r>
              <a:endParaRPr lang="en-IN" altLang="en-US"/>
            </a:p>
          </p:txBody>
        </p:sp>
      </p:grpSp>
      <p:pic>
        <p:nvPicPr>
          <p:cNvPr id="34" name="Picture 33" descr="pngwing.com (3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1375" y="1363345"/>
            <a:ext cx="683895" cy="622935"/>
          </a:xfrm>
          <a:prstGeom prst="rect">
            <a:avLst/>
          </a:prstGeom>
        </p:spPr>
      </p:pic>
      <p:sp>
        <p:nvSpPr>
          <p:cNvPr id="35" name="Text Box 34"/>
          <p:cNvSpPr txBox="1"/>
          <p:nvPr/>
        </p:nvSpPr>
        <p:spPr>
          <a:xfrm>
            <a:off x="230505" y="271145"/>
            <a:ext cx="1187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2800" b="1">
                <a:latin typeface="Times New Roman" panose="02020603050405020304" charset="0"/>
                <a:cs typeface="Times New Roman" panose="02020603050405020304" charset="0"/>
              </a:rPr>
              <a:t>Communication Tools</a:t>
            </a:r>
            <a:endParaRPr lang="en-IN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Web based application to conduct survey and collect data to provide inputs for workforce management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265430" y="1725930"/>
            <a:ext cx="294386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IN" altLang="en-US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Improved visibility by providing a comprehensive view of performance of resources. Hence, resulting in Increased efficiency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391795" y="197104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Realtime Implementation data of Installation status</a:t>
            </a:r>
            <a:endParaRPr lang="en-IN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9255" y="2870835"/>
            <a:ext cx="2653030" cy="7505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Improper utilization of assigned resources as there was no tool for keeping a record of total Implementations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372745" y="379857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Issue raised by various schools based on SLA status by keeping record of warranty status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I</a:t>
            </a: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mplemented for more than 2000 class rooms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Web based application to conduct survey and collect data and provide inputs for workforce management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Ability to plan and monitor the project implementation.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Various dashboard for different stakeholders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Mechanism to collect event log data using automated script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ETL Development using ADF to transform raw data to reportable data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Data Visualization using Power BI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dirty="0">
                <a:solidFill>
                  <a:schemeClr val="tx1"/>
                </a:solidFill>
                <a:latin typeface="Calibri Light" panose="020F0302020204030204" charset="0"/>
                <a:ea typeface="+mj-ea"/>
              </a:rPr>
              <a:t>Scalable solution to handle Billion+ records</a:t>
            </a:r>
            <a:endParaRPr lang="en-IN" altLang="en-US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4305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PMU software for </a:t>
            </a:r>
            <a:r>
              <a:rPr lang="en-I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S</a:t>
            </a:r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mart </a:t>
            </a:r>
            <a:r>
              <a:rPr lang="en-I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C</a:t>
            </a:r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lass </a:t>
            </a:r>
            <a:r>
              <a:rPr lang="en-I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I</a:t>
            </a:r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mplementation </a:t>
            </a:r>
            <a:r>
              <a:rPr lang="en-I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P</a:t>
            </a:r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roject</a:t>
            </a:r>
            <a:endParaRPr 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pic>
        <p:nvPicPr>
          <p:cNvPr id="21" name="Content Placeholder 20" descr="C:\Users\priyt\Desktop\Pictures\Main.jpgMain"/>
          <p:cNvPicPr>
            <a:picLocks noChangeAspect="1"/>
          </p:cNvPicPr>
          <p:nvPr>
            <p:ph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3293110" y="1554480"/>
            <a:ext cx="3926840" cy="314769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2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sp>
        <p:nvSpPr>
          <p:cNvPr id="31" name="Rectangle 15"/>
          <p:cNvSpPr/>
          <p:nvPr/>
        </p:nvSpPr>
        <p:spPr>
          <a:xfrm>
            <a:off x="374650" y="4977765"/>
            <a:ext cx="11258550" cy="20574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4650" y="4938395"/>
            <a:ext cx="11258849" cy="427990"/>
            <a:chOff x="590" y="7777"/>
            <a:chExt cx="12059" cy="674"/>
          </a:xfrm>
        </p:grpSpPr>
        <p:sp>
          <p:nvSpPr>
            <p:cNvPr id="16" name="Rectangle 15"/>
            <p:cNvSpPr/>
            <p:nvPr/>
          </p:nvSpPr>
          <p:spPr>
            <a:xfrm>
              <a:off x="590" y="8060"/>
              <a:ext cx="12059" cy="391"/>
            </a:xfrm>
            <a:prstGeom prst="rect">
              <a:avLst/>
            </a:prstGeom>
            <a:solidFill>
              <a:srgbClr val="FFFFFF">
                <a:alpha val="87843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1pPr>
              <a:lvl2pPr marL="38989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2pPr>
              <a:lvl3pPr marL="779145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3pPr>
              <a:lvl4pPr marL="1169035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4pPr>
              <a:lvl5pPr marL="155829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5pPr>
              <a:lvl6pPr marL="1948180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6pPr>
              <a:lvl7pPr marL="2338070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7pPr>
              <a:lvl8pPr marL="2727325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8pPr>
              <a:lvl9pPr marL="3117215" algn="l" defTabSz="779145" rtl="0" eaLnBrk="1" latinLnBrk="0" hangingPunct="1"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24" charset="-128"/>
                  <a:cs typeface="+mn-cs"/>
                </a:defRPr>
              </a:lvl9pPr>
            </a:lstStyle>
            <a:p>
              <a:pPr algn="ctr">
                <a:spcAft>
                  <a:spcPts val="225"/>
                </a:spcAft>
                <a:buClr>
                  <a:srgbClr val="4D4D4D">
                    <a:lumMod val="75000"/>
                  </a:srgbClr>
                </a:buClr>
              </a:pP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   </a:t>
              </a:r>
              <a:r>
                <a:rPr lang="en-IN" altLang="en-US" sz="1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Python</a:t>
              </a:r>
              <a:r>
                <a:rPr 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| </a:t>
              </a: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   </a:t>
              </a:r>
              <a:r>
                <a:rPr lang="en-IN" altLang="en-US" sz="1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JavaScript</a:t>
              </a:r>
              <a:r>
                <a:rPr 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|</a:t>
              </a: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</a:t>
              </a:r>
              <a:r>
                <a:rPr lang="en-IN" altLang="en-US" sz="1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Node.js</a:t>
              </a:r>
              <a:r>
                <a:rPr 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| </a:t>
              </a: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 </a:t>
              </a:r>
              <a:r>
                <a:rPr lang="en-IN" altLang="en-US" sz="1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Vue.js</a:t>
              </a:r>
              <a:r>
                <a:rPr 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| </a:t>
              </a: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     </a:t>
              </a:r>
              <a:r>
                <a:rPr lang="en-IN" altLang="en-US" sz="1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</a:rPr>
                <a:t>MariaDB</a:t>
              </a:r>
              <a:r>
                <a:rPr 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|</a:t>
              </a: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  </a:t>
              </a:r>
              <a:r>
                <a:rPr 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</a:t>
              </a:r>
              <a:r>
                <a:rPr lang="en-IN" altLang="en-US" sz="1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Azure/AWS </a:t>
              </a: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  </a:t>
              </a:r>
              <a:r>
                <a:rPr 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| </a:t>
              </a: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 </a:t>
              </a:r>
              <a:r>
                <a:rPr lang="en-IN" altLang="en-US" sz="1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Power BI</a:t>
              </a:r>
              <a:r>
                <a:rPr 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| </a:t>
              </a: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  </a:t>
              </a:r>
              <a:r>
                <a:rPr lang="en-IN" altLang="en-US" sz="1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Shell Script</a:t>
              </a:r>
              <a:r>
                <a:rPr 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| </a:t>
              </a: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 </a:t>
              </a:r>
              <a:r>
                <a:rPr 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</a:t>
              </a:r>
              <a:r>
                <a:rPr lang="en-I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    </a:t>
              </a:r>
              <a:r>
                <a:rPr lang="en-IN" altLang="en-US" sz="1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/>
                  <a:ea typeface="Segoe UI" panose="020B0502040204020203" pitchFamily="34" charset="0"/>
                  <a:cs typeface="Segoe UI" panose="020B0502040204020203" pitchFamily="34" charset="0"/>
                  <a:sym typeface="+mn-ea"/>
                </a:rPr>
                <a:t>NGINX</a:t>
              </a:r>
              <a:endParaRPr lang="en-IN" altLang="en-US" sz="10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endParaRPr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613" y="7777"/>
              <a:ext cx="1203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altLang="en-US" sz="1000" b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Technologies</a:t>
              </a:r>
              <a:endPara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2284095" y="5153660"/>
            <a:ext cx="179705" cy="179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 descr="pngwing.com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885" y="5144135"/>
            <a:ext cx="179705" cy="203835"/>
          </a:xfrm>
          <a:prstGeom prst="rect">
            <a:avLst/>
          </a:prstGeom>
        </p:spPr>
      </p:pic>
      <p:pic>
        <p:nvPicPr>
          <p:cNvPr id="9" name="Picture 8" descr="pngeg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680" y="5160010"/>
            <a:ext cx="179705" cy="179705"/>
          </a:xfrm>
          <a:prstGeom prst="rect">
            <a:avLst/>
          </a:prstGeom>
        </p:spPr>
      </p:pic>
      <p:pic>
        <p:nvPicPr>
          <p:cNvPr id="15" name="Picture 14" descr="vue-js-removebg-pre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485" y="5158740"/>
            <a:ext cx="179705" cy="179705"/>
          </a:xfrm>
          <a:prstGeom prst="rect">
            <a:avLst/>
          </a:prstGeom>
        </p:spPr>
      </p:pic>
      <p:pic>
        <p:nvPicPr>
          <p:cNvPr id="22" name="Picture 21" descr="58770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4305" y="5153025"/>
            <a:ext cx="197485" cy="197485"/>
          </a:xfrm>
          <a:prstGeom prst="rect">
            <a:avLst/>
          </a:prstGeom>
        </p:spPr>
      </p:pic>
      <p:pic>
        <p:nvPicPr>
          <p:cNvPr id="23" name="Picture 22" descr="aws-ic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630" y="5150485"/>
            <a:ext cx="179705" cy="179705"/>
          </a:xfrm>
          <a:prstGeom prst="rect">
            <a:avLst/>
          </a:prstGeom>
        </p:spPr>
      </p:pic>
      <p:pic>
        <p:nvPicPr>
          <p:cNvPr id="24" name="Picture 23" descr="azur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9485" y="5156200"/>
            <a:ext cx="179705" cy="179705"/>
          </a:xfrm>
          <a:prstGeom prst="rect">
            <a:avLst/>
          </a:prstGeom>
        </p:spPr>
      </p:pic>
      <p:pic>
        <p:nvPicPr>
          <p:cNvPr id="25" name="Picture 24" descr="social-default-image-removebg-previe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4385" y="5147310"/>
            <a:ext cx="342900" cy="179705"/>
          </a:xfrm>
          <a:prstGeom prst="rect">
            <a:avLst/>
          </a:prstGeom>
        </p:spPr>
      </p:pic>
      <p:pic>
        <p:nvPicPr>
          <p:cNvPr id="26" name="Picture 25" descr="pngegg (2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0845" y="5147945"/>
            <a:ext cx="179705" cy="179705"/>
          </a:xfrm>
          <a:prstGeom prst="rect">
            <a:avLst/>
          </a:prstGeom>
        </p:spPr>
      </p:pic>
      <p:pic>
        <p:nvPicPr>
          <p:cNvPr id="28" name="Picture 27" descr="pngwing.com (5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08745" y="5144135"/>
            <a:ext cx="179705" cy="179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 bwMode="auto">
          <a:xfrm>
            <a:off x="266065" y="4916805"/>
            <a:ext cx="11494135" cy="47879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lvl="0" algn="ctr" eaLnBrk="0" hangingPunct="0">
              <a:buClrTx/>
              <a:buSzTx/>
              <a:buFontTx/>
            </a:pP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 bwMode="auto">
          <a:xfrm>
            <a:off x="234950" y="699135"/>
            <a:ext cx="11527790" cy="675005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2700" marR="8255" lvl="1" indent="0">
              <a:lnSpc>
                <a:spcPct val="107000"/>
              </a:lnSpc>
              <a:spcBef>
                <a:spcPts val="100"/>
              </a:spcBef>
              <a:buSzPct val="125000"/>
              <a:buNone/>
              <a:tabLst>
                <a:tab pos="299085" algn="l"/>
                <a:tab pos="299720" algn="l"/>
              </a:tabLst>
            </a:pPr>
            <a:r>
              <a:rPr lang="en-US" alt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Web based Solution for all SLCM, Accounts, HR, Payroll</a:t>
            </a:r>
            <a:r>
              <a:rPr lang="en-IN" altLang="en-US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 processes</a:t>
            </a:r>
            <a:r>
              <a:rPr lang="en-US" altLang="en-IN" sz="1400" b="1" kern="0" dirty="0">
                <a:solidFill>
                  <a:schemeClr val="bg1"/>
                </a:solidFill>
                <a:latin typeface="Calibri Light" panose="020F0302020204030204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 in an educational Institute</a:t>
            </a:r>
            <a:endParaRPr lang="en-IN" sz="1400" b="1" kern="0" dirty="0">
              <a:solidFill>
                <a:schemeClr val="bg1"/>
              </a:solidFill>
              <a:latin typeface="Calibri Light" panose="020F030202020403020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265430" y="1725930"/>
            <a:ext cx="2943860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endParaRPr lang="en-US" kern="0" dirty="0">
              <a:solidFill>
                <a:prstClr val="black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7262495" y="1407160"/>
            <a:ext cx="4498975" cy="273685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Solution Highlights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252730" y="1423670"/>
            <a:ext cx="2957195" cy="257810"/>
          </a:xfrm>
          <a:prstGeom prst="rect">
            <a:avLst/>
          </a:prstGeom>
          <a:solidFill>
            <a:srgbClr val="FDB3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b="1" dirty="0">
                <a:solidFill>
                  <a:schemeClr val="bg1"/>
                </a:solidFill>
                <a:latin typeface="Calibri Light" panose="020F030202020403020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solidFill>
                <a:schemeClr val="bg1"/>
              </a:solidFill>
              <a:latin typeface="Calibri Light" panose="020F030202020403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234950" y="5567045"/>
            <a:ext cx="11527790" cy="393700"/>
          </a:xfrm>
          <a:prstGeom prst="rect">
            <a:avLst/>
          </a:prstGeom>
          <a:solidFill>
            <a:srgbClr val="0251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48" tIns="25724" rIns="51448" bIns="25724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eaLnBrk="0" hangingPunct="0"/>
            <a:r>
              <a:rPr lang="en-US" altLang="en-IN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Improved </a:t>
            </a:r>
            <a:r>
              <a:rPr lang="en-IN" sz="1500" b="1" dirty="0">
                <a:solidFill>
                  <a:prstClr val="white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collaboration and efficiency thus enhancing decision making process</a:t>
            </a:r>
            <a:endParaRPr lang="en-US" sz="1500" b="1" dirty="0">
              <a:solidFill>
                <a:prstClr val="white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391795" y="197104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Accuracy of real-time data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9255" y="2870835"/>
            <a:ext cx="2653030" cy="75057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Avoiding unauthorized access to critical records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372745" y="3798570"/>
            <a:ext cx="2653030" cy="75120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>
              <a:defRPr/>
            </a:pPr>
            <a:r>
              <a:rPr lang="en-IN" altLang="en-US" sz="1000" kern="0" dirty="0">
                <a:solidFill>
                  <a:schemeClr val="tx1"/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Unavailability of centralized data</a:t>
            </a:r>
            <a:endParaRPr lang="en-IN" altLang="en-US" sz="1000" kern="0" dirty="0">
              <a:solidFill>
                <a:schemeClr val="tx1"/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2"/>
          <p:cNvSpPr/>
          <p:nvPr/>
        </p:nvSpPr>
        <p:spPr bwMode="auto">
          <a:xfrm>
            <a:off x="7260590" y="1725930"/>
            <a:ext cx="4498975" cy="302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Web-based ERP solution to maintain and Manage all data at one place. Thus, there exist no chance for data duplicacy.</a:t>
            </a:r>
            <a:endParaRPr lang="en-US" altLang="en-IN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Master data that would entered once can be used for all transactional process throughout the system.</a:t>
            </a:r>
            <a:endParaRPr lang="en-US" altLang="en-IN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Role-wise user access which means users can be restricted as to which form and also which records they can view in the system.</a:t>
            </a:r>
            <a:endParaRPr lang="en-US" altLang="en-IN" dirty="0">
              <a:solidFill>
                <a:schemeClr val="tx1"/>
              </a:solidFill>
              <a:latin typeface="Calibri Light" panose="020F0302020204030204" charset="0"/>
              <a:ea typeface="+mj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Payment gateway Integration </a:t>
            </a:r>
            <a:endParaRPr lang="en-US" altLang="en-IN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  <a:p>
            <a:pPr marL="171450" lvl="1" indent="-17145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IN" dirty="0">
                <a:solidFill>
                  <a:schemeClr val="tx1"/>
                </a:solidFill>
                <a:latin typeface="Calibri Light" panose="020F0302020204030204" charset="0"/>
                <a:ea typeface="+mj-ea"/>
                <a:sym typeface="+mn-ea"/>
              </a:rPr>
              <a:t>Comprehensive report generation for different users who can filter and view records based on different criterias</a:t>
            </a:r>
            <a:endParaRPr lang="en-US" altLang="en-IN" dirty="0">
              <a:solidFill>
                <a:schemeClr val="tx1"/>
              </a:solidFill>
              <a:latin typeface="Calibri Light" panose="020F0302020204030204" charset="0"/>
              <a:ea typeface="+mj-ea"/>
              <a:sym typeface="+mn-ea"/>
            </a:endParaRPr>
          </a:p>
        </p:txBody>
      </p:sp>
      <p:sp>
        <p:nvSpPr>
          <p:cNvPr id="19" name="Title 2"/>
          <p:cNvSpPr>
            <a:spLocks noGrp="1"/>
          </p:cNvSpPr>
          <p:nvPr/>
        </p:nvSpPr>
        <p:spPr>
          <a:xfrm>
            <a:off x="105410" y="121920"/>
            <a:ext cx="11984990" cy="4305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i="0" baseline="0">
                <a:solidFill>
                  <a:srgbClr val="000000"/>
                </a:solidFill>
                <a:latin typeface="Calibri Light" panose="020F0302020204030204"/>
                <a:ea typeface="+mj-ea"/>
                <a:cs typeface="Calibri Light" panose="020F030202020403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STKaiti" pitchFamily="2" charset="-122"/>
                <a:cs typeface="Geneva" pitchFamily="34" charset="0"/>
              </a:defRPr>
            </a:lvl5pPr>
            <a:lvl6pPr marL="3898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6pPr>
            <a:lvl7pPr marL="77914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7pPr>
            <a:lvl8pPr marL="1169035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8pPr>
            <a:lvl9pPr marL="155829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algn="ctr"/>
            <a:r>
              <a:rPr 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Architects Daughter"/>
                <a:cs typeface="Times New Roman" panose="02020603050405020304" charset="0"/>
                <a:sym typeface="+mn-ea"/>
              </a:rPr>
              <a:t>Custom ERP implementation in a university</a:t>
            </a:r>
            <a:endParaRPr 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Architects Daughter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hlinkClick r:id="rId1"/>
              </a:rPr>
              <a:t>www.soulunileaders.com</a:t>
            </a:r>
            <a:endParaRPr lang="en-IN" smtClean="0"/>
          </a:p>
          <a:p>
            <a:r>
              <a:rPr lang="en-US" smtClean="0"/>
              <a:t>Email: soul@soulunileaders.com </a:t>
            </a:r>
            <a:endParaRPr lang="en-US" smtClean="0"/>
          </a:p>
          <a:p>
            <a:r>
              <a:rPr lang="en-US" smtClean="0"/>
              <a:t>| Phone: +91 </a:t>
            </a:r>
            <a:r>
              <a:rPr lang="en-US" dirty="0" smtClean="0">
                <a:sym typeface="+mn-ea"/>
              </a:rPr>
              <a:t>7077769334</a:t>
            </a:r>
            <a:r>
              <a:rPr lang="en-US" smtClean="0"/>
              <a:t> |</a:t>
            </a:r>
            <a:endParaRPr lang="en-IN" dirty="0"/>
          </a:p>
        </p:txBody>
      </p:sp>
      <p:sp>
        <p:nvSpPr>
          <p:cNvPr id="31" name="Rectangle 15"/>
          <p:cNvSpPr/>
          <p:nvPr/>
        </p:nvSpPr>
        <p:spPr>
          <a:xfrm>
            <a:off x="374650" y="4977765"/>
            <a:ext cx="11301095" cy="238760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l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endParaRPr lang="en-IN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17" name="Content Placeholder 16" descr="C:\Users\abhit\Desktop\Why-educational-institutions-need-School-Management-Software-1.jpgWhy-educational-institutions-need-School-Management-Software-1"/>
          <p:cNvPicPr>
            <a:picLocks noChangeAspect="1"/>
          </p:cNvPicPr>
          <p:nvPr>
            <p:ph idx="1"/>
          </p:nvPr>
        </p:nvPicPr>
        <p:blipFill rotWithShape="1">
          <a:blip r:embed="rId2"/>
          <a:srcRect l="10777" r="9003"/>
          <a:stretch>
            <a:fillRect/>
          </a:stretch>
        </p:blipFill>
        <p:spPr>
          <a:xfrm>
            <a:off x="3301365" y="1864995"/>
            <a:ext cx="3843655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4" name="Rectangle 15"/>
          <p:cNvSpPr/>
          <p:nvPr/>
        </p:nvSpPr>
        <p:spPr>
          <a:xfrm>
            <a:off x="374650" y="5118100"/>
            <a:ext cx="11301095" cy="248285"/>
          </a:xfrm>
          <a:prstGeom prst="rect">
            <a:avLst/>
          </a:prstGeom>
          <a:solidFill>
            <a:srgbClr val="FFFFFF">
              <a:alpha val="87843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1pPr>
            <a:lvl2pPr marL="3898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2pPr>
            <a:lvl3pPr marL="77914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3pPr>
            <a:lvl4pPr marL="1169035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4pPr>
            <a:lvl5pPr marL="155829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5pPr>
            <a:lvl6pPr marL="194818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6pPr>
            <a:lvl7pPr marL="2338070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7pPr>
            <a:lvl8pPr marL="272732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8pPr>
            <a:lvl9pPr marL="3117215" algn="l" defTabSz="779145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+mn-cs"/>
              </a:defRPr>
            </a:lvl9pPr>
          </a:lstStyle>
          <a:p>
            <a:pPr algn="ctr">
              <a:spcAft>
                <a:spcPts val="225"/>
              </a:spcAft>
              <a:buClr>
                <a:srgbClr val="4D4D4D">
                  <a:lumMod val="75000"/>
                </a:srgbClr>
              </a:buClr>
            </a:pPr>
            <a:r>
              <a:rPr lang="en-IN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|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Node.js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Vue.js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rPr>
              <a:t>MariaDB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Shell Scrip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t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CSS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| </a:t>
            </a:r>
            <a:r>
              <a:rPr lang="en-I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  </a:t>
            </a:r>
            <a:r>
              <a:rPr lang="en-I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NGINX</a:t>
            </a:r>
            <a:endParaRPr lang="en-I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597150" y="5144135"/>
            <a:ext cx="179705" cy="179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22" descr="pngwing.com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035" y="5120005"/>
            <a:ext cx="179705" cy="203835"/>
          </a:xfrm>
          <a:prstGeom prst="rect">
            <a:avLst/>
          </a:prstGeom>
        </p:spPr>
      </p:pic>
      <p:pic>
        <p:nvPicPr>
          <p:cNvPr id="24" name="Picture 23" descr="pngeg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025" y="5144135"/>
            <a:ext cx="179705" cy="179705"/>
          </a:xfrm>
          <a:prstGeom prst="rect">
            <a:avLst/>
          </a:prstGeom>
        </p:spPr>
      </p:pic>
      <p:pic>
        <p:nvPicPr>
          <p:cNvPr id="25" name="Picture 24" descr="vue-js-removebg-pre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180" y="5170170"/>
            <a:ext cx="179705" cy="179705"/>
          </a:xfrm>
          <a:prstGeom prst="rect">
            <a:avLst/>
          </a:prstGeom>
        </p:spPr>
      </p:pic>
      <p:pic>
        <p:nvPicPr>
          <p:cNvPr id="29" name="Picture 28" descr="58770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64455"/>
            <a:ext cx="197485" cy="197485"/>
          </a:xfrm>
          <a:prstGeom prst="rect">
            <a:avLst/>
          </a:prstGeom>
        </p:spPr>
      </p:pic>
      <p:pic>
        <p:nvPicPr>
          <p:cNvPr id="34" name="Picture 33" descr="pngegg (2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615" y="5159375"/>
            <a:ext cx="179705" cy="179705"/>
          </a:xfrm>
          <a:prstGeom prst="rect">
            <a:avLst/>
          </a:prstGeom>
        </p:spPr>
      </p:pic>
      <p:pic>
        <p:nvPicPr>
          <p:cNvPr id="35" name="Picture 34" descr="css-3"/>
          <p:cNvPicPr>
            <a:picLocks noChangeAspect="1"/>
          </p:cNvPicPr>
          <p:nvPr/>
        </p:nvPicPr>
        <p:blipFill>
          <a:blip r:embed="rId9"/>
          <a:srcRect t="17227"/>
          <a:stretch>
            <a:fillRect/>
          </a:stretch>
        </p:blipFill>
        <p:spPr>
          <a:xfrm>
            <a:off x="8157210" y="5152390"/>
            <a:ext cx="217170" cy="179705"/>
          </a:xfrm>
          <a:prstGeom prst="rect">
            <a:avLst/>
          </a:prstGeom>
        </p:spPr>
      </p:pic>
      <p:pic>
        <p:nvPicPr>
          <p:cNvPr id="36" name="Picture 35" descr="pngwing.com (5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9350" y="5146040"/>
            <a:ext cx="179705" cy="179705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389255" y="4938395"/>
            <a:ext cx="11286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000" b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IN" altLang="en-US" sz="1000" b="1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0070C0"/>
      </a:hlink>
      <a:folHlink>
        <a:srgbClr val="B2B2B2"/>
      </a:folHlink>
    </a:clrScheme>
    <a:fontScheme name="Custom 3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11910</Words>
  <Application>WPS Presentation</Application>
  <PresentationFormat>Widescreen</PresentationFormat>
  <Paragraphs>577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46" baseType="lpstr">
      <vt:lpstr>Arial</vt:lpstr>
      <vt:lpstr>SimSun</vt:lpstr>
      <vt:lpstr>Wingdings</vt:lpstr>
      <vt:lpstr>Calibri</vt:lpstr>
      <vt:lpstr>Times New Roman</vt:lpstr>
      <vt:lpstr>Calibri</vt:lpstr>
      <vt:lpstr>Lucida Sans Unicode</vt:lpstr>
      <vt:lpstr>MV Boli</vt:lpstr>
      <vt:lpstr>Economica</vt:lpstr>
      <vt:lpstr>Yu Gothic UI</vt:lpstr>
      <vt:lpstr>Roboto (Body)</vt:lpstr>
      <vt:lpstr>Segoe Print</vt:lpstr>
      <vt:lpstr>Gill Sans</vt:lpstr>
      <vt:lpstr>ヒラギノ角ゴ Pro W3</vt:lpstr>
      <vt:lpstr>Yu Gothic</vt:lpstr>
      <vt:lpstr>Calibri Light</vt:lpstr>
      <vt:lpstr>Segoe UI</vt:lpstr>
      <vt:lpstr>Ebrima</vt:lpstr>
      <vt:lpstr>Segoe UI</vt:lpstr>
      <vt:lpstr>Calibri Light</vt:lpstr>
      <vt:lpstr>STKaiti</vt:lpstr>
      <vt:lpstr>Geneva</vt:lpstr>
      <vt:lpstr>Architects Daughter</vt:lpstr>
      <vt:lpstr>Wingdings</vt:lpstr>
      <vt:lpstr>Microsoft YaHei</vt:lpstr>
      <vt:lpstr>Arial Unicode MS</vt:lpstr>
      <vt:lpstr>Lato Light</vt:lpstr>
      <vt:lpstr>Lato</vt:lpstr>
      <vt:lpstr>1_Office Theme</vt:lpstr>
      <vt:lpstr>2_Office Theme</vt:lpstr>
      <vt:lpstr>3_Office Theme</vt:lpstr>
      <vt:lpstr>SUSTAINABLE OUTREACH AND  UNIVERSAL LEADERSHIP  (SOUL) LIMITED Empowering Humanity….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EDULEAD- KISS</dc:title>
  <dc:creator/>
  <cp:lastModifiedBy>priyt</cp:lastModifiedBy>
  <cp:revision>70</cp:revision>
  <dcterms:created xsi:type="dcterms:W3CDTF">2022-12-22T06:20:00Z</dcterms:created>
  <dcterms:modified xsi:type="dcterms:W3CDTF">2023-05-08T12:02:55Z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3F20B3E329DC473891D22E679FD78CA7</vt:lpwstr>
  </property>
  <property fmtid="{D5CDD505-2E9C-101B-9397-08002B2CF9AE}" pid="3" name="KSOProductBuildVer">
    <vt:lpwstr>1033-11.2.0.11537</vt:lpwstr>
  </property>
</Properties>
</file>